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88" r:id="rId3"/>
    <p:sldId id="282" r:id="rId4"/>
    <p:sldId id="289" r:id="rId5"/>
    <p:sldId id="286" r:id="rId6"/>
  </p:sldIdLst>
  <p:sldSz cx="9144000" cy="5715000" type="screen16x10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178308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356616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534924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713231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891539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069847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248155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426462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z Rutkowski" initials="MR" lastIdx="2" clrIdx="0">
    <p:extLst>
      <p:ext uri="{19B8F6BF-5375-455C-9EA6-DF929625EA0E}">
        <p15:presenceInfo xmlns:p15="http://schemas.microsoft.com/office/powerpoint/2012/main" userId="Mariusz Rutkowski" providerId="None"/>
      </p:ext>
    </p:extLst>
  </p:cmAuthor>
  <p:cmAuthor id="2" name="Pawel Krzeczunowicz" initials="PK" lastIdx="2" clrIdx="1">
    <p:extLst>
      <p:ext uri="{19B8F6BF-5375-455C-9EA6-DF929625EA0E}">
        <p15:presenceInfo xmlns:p15="http://schemas.microsoft.com/office/powerpoint/2012/main" userId="b360de1e4054c7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F5C"/>
    <a:srgbClr val="C80835"/>
    <a:srgbClr val="EE6508"/>
    <a:srgbClr val="FDC70C"/>
    <a:srgbClr val="88BD23"/>
    <a:srgbClr val="F06608"/>
    <a:srgbClr val="DC093A"/>
    <a:srgbClr val="E99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026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6-02T13:20:44.083" idx="1">
    <p:pos x="10" y="10"/>
    <p:text>W stopce z logowaniem, logo CDR powinno być zastępowane Państwa logiem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6-02T13:20:51.914" idx="2">
    <p:pos x="10" y="10"/>
    <p:text>W stopce z logowaniem, logo CDR powinno być zastępowane Państwa logiem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1pPr>
    <a:lvl2pPr indent="89154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2pPr>
    <a:lvl3pPr indent="178308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3pPr>
    <a:lvl4pPr indent="267462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4pPr>
    <a:lvl5pPr indent="356616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5pPr>
    <a:lvl6pPr indent="445770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6pPr>
    <a:lvl7pPr indent="534924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7pPr>
    <a:lvl8pPr indent="624077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8pPr>
    <a:lvl9pPr indent="713231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0503" y="4941609"/>
            <a:ext cx="8239126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2437" y="1072913"/>
            <a:ext cx="8239127" cy="1936750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4" y="3009663"/>
            <a:ext cx="8239125" cy="793750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2050351"/>
            <a:ext cx="8239125" cy="161429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9" y="448304"/>
            <a:ext cx="8239125" cy="301732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3442575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4448106"/>
            <a:ext cx="7575020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7721" y="2058275"/>
            <a:ext cx="7828558" cy="1598450"/>
          </a:xfrm>
          <a:prstGeom prst="rect">
            <a:avLst/>
          </a:prstGeom>
        </p:spPr>
        <p:txBody>
          <a:bodyPr/>
          <a:lstStyle>
            <a:lvl1pPr marL="239596" indent="-17621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39596" indent="-476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39596" indent="1666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39596" indent="33813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39596" indent="5095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5910263" y="423334"/>
            <a:ext cx="2789662" cy="24790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5062539" y="1657615"/>
            <a:ext cx="3914775" cy="50625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52388" y="206375"/>
            <a:ext cx="6229350" cy="51911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500063" y="-2301875"/>
            <a:ext cx="10144125" cy="9017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433386" y="-539750"/>
            <a:ext cx="10029825" cy="66745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2968625"/>
            <a:ext cx="8239125" cy="1936750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2885" y="460891"/>
            <a:ext cx="8238233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4837463"/>
            <a:ext cx="8239125" cy="465397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4114800" y="-84667"/>
            <a:ext cx="4554314" cy="5889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529168"/>
            <a:ext cx="3667125" cy="245094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2941908"/>
            <a:ext cx="3667125" cy="2243927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1798"/>
            <a:ext cx="20839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3667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1770211"/>
            <a:ext cx="3667125" cy="3440263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4572000" y="-169694"/>
            <a:ext cx="4093828" cy="60649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3667125" cy="597958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2437" y="1889125"/>
            <a:ext cx="8239127" cy="1936750"/>
          </a:xfrm>
          <a:prstGeom prst="rect">
            <a:avLst/>
          </a:prstGeom>
        </p:spPr>
        <p:txBody>
          <a:bodyPr anchor="ctr"/>
          <a:lstStyle>
            <a:lvl1pPr>
              <a:defRPr sz="4350" b="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1798"/>
            <a:ext cx="20839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89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958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1pPr>
            <a:lvl2pPr marL="0" indent="1714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2pPr>
            <a:lvl3pPr marL="0" indent="3429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3pPr>
            <a:lvl4pPr marL="0" indent="5143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4pPr>
            <a:lvl5pPr marL="0" indent="6858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9" y="1770210"/>
            <a:ext cx="8239125" cy="3440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0033"/>
            <a:ext cx="208390" cy="2064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19075">
              <a:defRPr sz="675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28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457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685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914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1430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371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600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1828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057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10" Type="http://schemas.openxmlformats.org/officeDocument/2006/relationships/comments" Target="../comments/comment2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45;p27">
            <a:extLst>
              <a:ext uri="{FF2B5EF4-FFF2-40B4-BE49-F238E27FC236}">
                <a16:creationId xmlns:a16="http://schemas.microsoft.com/office/drawing/2014/main" id="{5AC3617E-98CA-DFC0-DA49-05E41725D3D7}"/>
              </a:ext>
            </a:extLst>
          </p:cNvPr>
          <p:cNvSpPr/>
          <p:nvPr/>
        </p:nvSpPr>
        <p:spPr>
          <a:xfrm>
            <a:off x="0" y="-1"/>
            <a:ext cx="9144000" cy="4525108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0" y="622248"/>
            <a:ext cx="9144000" cy="2835284"/>
          </a:xfrm>
        </p:spPr>
        <p:txBody>
          <a:bodyPr>
            <a:normAutofit fontScale="92500"/>
          </a:bodyPr>
          <a:lstStyle/>
          <a:p>
            <a:pPr algn="ctr"/>
            <a:r>
              <a:rPr lang="pl-PL" sz="5200" dirty="0">
                <a:solidFill>
                  <a:schemeClr val="bg1"/>
                </a:solidFill>
                <a:latin typeface="Montserrat ExtraBold" pitchFamily="2" charset="-18"/>
              </a:rPr>
              <a:t>Inauguracja Krajowej Sieci Obszarów Wiejskich +</a:t>
            </a:r>
          </a:p>
          <a:p>
            <a:pPr algn="ctr"/>
            <a:endParaRPr lang="pl-PL" sz="5400" dirty="0">
              <a:solidFill>
                <a:schemeClr val="bg1"/>
              </a:solidFill>
              <a:latin typeface="Montserrat ExtraBold" pitchFamily="2" charset="-18"/>
            </a:endParaRPr>
          </a:p>
          <a:p>
            <a:pPr algn="ctr"/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Warszawa</a:t>
            </a: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, </a:t>
            </a:r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21 </a:t>
            </a:r>
            <a:r>
              <a:rPr lang="en-US" sz="2400" b="0" i="1" dirty="0" err="1">
                <a:solidFill>
                  <a:schemeClr val="bg1"/>
                </a:solidFill>
                <a:latin typeface="Montserrat" pitchFamily="2" charset="-18"/>
              </a:rPr>
              <a:t>czerwca</a:t>
            </a: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 2023</a:t>
            </a:r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 r.</a:t>
            </a:r>
            <a:endParaRPr lang="pl-PL" sz="2400" b="0" i="1" dirty="0">
              <a:solidFill>
                <a:schemeClr val="bg1"/>
              </a:solidFill>
              <a:latin typeface="Montserrat" pitchFamily="2" charset="-18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F92BAE93-AB50-FFF4-C3DA-11601D970457}"/>
              </a:ext>
            </a:extLst>
          </p:cNvPr>
          <p:cNvGrpSpPr/>
          <p:nvPr/>
        </p:nvGrpSpPr>
        <p:grpSpPr>
          <a:xfrm>
            <a:off x="551621" y="4675451"/>
            <a:ext cx="8040758" cy="1116390"/>
            <a:chOff x="551621" y="4675451"/>
            <a:chExt cx="8040758" cy="1116390"/>
          </a:xfrm>
        </p:grpSpPr>
        <p:sp>
          <p:nvSpPr>
            <p:cNvPr id="157" name="Europejski Fundusz Rolny na rzecz Rozwoju Obszarów Wiejskich: Europa Inwestująca w obszary wiejskie.…"/>
            <p:cNvSpPr txBox="1"/>
            <p:nvPr/>
          </p:nvSpPr>
          <p:spPr>
            <a:xfrm>
              <a:off x="551621" y="5436597"/>
              <a:ext cx="8040758" cy="3552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normAutofit/>
            </a:bodyPr>
            <a:lstStyle/>
            <a:p>
              <a:pPr defTabSz="168593">
                <a:defRPr sz="1300">
                  <a:solidFill>
                    <a:srgbClr val="000000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sz="1000" dirty="0" err="1">
                  <a:latin typeface="Montserrat" pitchFamily="2" charset="-18"/>
                </a:rPr>
                <a:t>Europejski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Fundusz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Rolny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na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rzecz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Rozwoju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Obszarów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Wiejskich</a:t>
              </a:r>
              <a:r>
                <a:rPr sz="1000" dirty="0">
                  <a:latin typeface="Montserrat" pitchFamily="2" charset="-18"/>
                </a:rPr>
                <a:t>: Europa </a:t>
              </a:r>
              <a:r>
                <a:rPr sz="1000" dirty="0" err="1">
                  <a:latin typeface="Montserrat" pitchFamily="2" charset="-18"/>
                </a:rPr>
                <a:t>Inwestująca</a:t>
              </a:r>
              <a:r>
                <a:rPr sz="1000" dirty="0">
                  <a:latin typeface="Montserrat" pitchFamily="2" charset="-18"/>
                </a:rPr>
                <a:t> w </a:t>
              </a:r>
              <a:r>
                <a:rPr sz="1000" dirty="0" err="1">
                  <a:latin typeface="Montserrat" pitchFamily="2" charset="-18"/>
                </a:rPr>
                <a:t>obszary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wiejskie</a:t>
              </a:r>
              <a:r>
                <a:rPr sz="1000" dirty="0">
                  <a:latin typeface="Montserrat" pitchFamily="2" charset="-18"/>
                </a:rPr>
                <a:t>.</a:t>
              </a:r>
            </a:p>
          </p:txBody>
        </p:sp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7599DBDC-54E7-4D7E-5306-D3B70F60A32F}"/>
                </a:ext>
              </a:extLst>
            </p:cNvPr>
            <p:cNvGrpSpPr/>
            <p:nvPr/>
          </p:nvGrpSpPr>
          <p:grpSpPr>
            <a:xfrm>
              <a:off x="994960" y="4675451"/>
              <a:ext cx="7154079" cy="627089"/>
              <a:chOff x="639863" y="4513736"/>
              <a:chExt cx="7154079" cy="627089"/>
            </a:xfrm>
          </p:grpSpPr>
          <p:pic>
            <p:nvPicPr>
              <p:cNvPr id="7" name="Grafika 6">
                <a:extLst>
                  <a:ext uri="{FF2B5EF4-FFF2-40B4-BE49-F238E27FC236}">
                    <a16:creationId xmlns:a16="http://schemas.microsoft.com/office/drawing/2014/main" id="{5B095988-F697-68ED-4012-A658195C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6823372" y="4513736"/>
                <a:ext cx="970570" cy="627089"/>
              </a:xfrm>
              <a:prstGeom prst="rect">
                <a:avLst/>
              </a:prstGeom>
            </p:spPr>
          </p:pic>
          <p:pic>
            <p:nvPicPr>
              <p:cNvPr id="9" name="Obraz 8">
                <a:extLst>
                  <a:ext uri="{FF2B5EF4-FFF2-40B4-BE49-F238E27FC236}">
                    <a16:creationId xmlns:a16="http://schemas.microsoft.com/office/drawing/2014/main" id="{A34CF048-B836-3533-0185-05569C47E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3005" y="4513736"/>
                <a:ext cx="1515002" cy="624305"/>
              </a:xfrm>
              <a:prstGeom prst="rect">
                <a:avLst/>
              </a:prstGeom>
            </p:spPr>
          </p:pic>
          <p:pic>
            <p:nvPicPr>
              <p:cNvPr id="11" name="Grafika 10">
                <a:extLst>
                  <a:ext uri="{FF2B5EF4-FFF2-40B4-BE49-F238E27FC236}">
                    <a16:creationId xmlns:a16="http://schemas.microsoft.com/office/drawing/2014/main" id="{693FD85D-21E1-43E6-7CA2-FD30D5B89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9863" y="4513736"/>
                <a:ext cx="940631" cy="627088"/>
              </a:xfrm>
              <a:prstGeom prst="rect">
                <a:avLst/>
              </a:prstGeom>
            </p:spPr>
          </p:pic>
          <p:pic>
            <p:nvPicPr>
              <p:cNvPr id="8" name="Obraz 7">
                <a:extLst>
                  <a:ext uri="{FF2B5EF4-FFF2-40B4-BE49-F238E27FC236}">
                    <a16:creationId xmlns:a16="http://schemas.microsoft.com/office/drawing/2014/main" id="{976877D9-CE40-713A-0B31-C3997703A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0518" y="4514857"/>
                <a:ext cx="690343" cy="625967"/>
              </a:xfrm>
              <a:prstGeom prst="rect">
                <a:avLst/>
              </a:prstGeom>
            </p:spPr>
          </p:pic>
        </p:grpSp>
      </p:grp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3FD40FE1-F83D-ACE6-DAFA-29EA49FECC77}"/>
              </a:ext>
            </a:extLst>
          </p:cNvPr>
          <p:cNvCxnSpPr>
            <a:cxnSpLocks/>
          </p:cNvCxnSpPr>
          <p:nvPr/>
        </p:nvCxnSpPr>
        <p:spPr>
          <a:xfrm>
            <a:off x="1695938" y="4525107"/>
            <a:ext cx="5783385" cy="0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5" name="Obraz 24">
            <a:extLst>
              <a:ext uri="{FF2B5EF4-FFF2-40B4-BE49-F238E27FC236}">
                <a16:creationId xmlns:a16="http://schemas.microsoft.com/office/drawing/2014/main" id="{13C594A2-0640-5FEE-AC1C-86682BA65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2752" y="4659164"/>
            <a:ext cx="1056068" cy="7150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20156"/>
            <a:ext cx="8239125" cy="1971233"/>
          </a:xfrm>
        </p:spPr>
        <p:txBody>
          <a:bodyPr>
            <a:normAutofit/>
          </a:bodyPr>
          <a:lstStyle/>
          <a:p>
            <a:pPr marL="0" marR="0" lvl="0" indent="0" algn="ctr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sym typeface="Helvetica Neue"/>
              </a:rPr>
              <a:t>OGÓLNOPOLSKA KAMPANIA MEDIALNA - SPÓŁDZIELNIE ENERGETYCZNE DLA POLSKIEJ WSI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Montserrat" pitchFamily="2" charset="-18"/>
              </a:rPr>
              <a:t>Cel - </a:t>
            </a:r>
            <a:r>
              <a:rPr lang="pl-PL" sz="1200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Budowanie świadomości</a:t>
            </a:r>
            <a:r>
              <a:rPr lang="pl-PL" sz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rolników, samorządów, przedsiębiorców, szkół, organizacji pozarządowych oraz mieszkańców odnośnie kosztów i korzyści przygotowywania, projektowania, wdrażania i udziału w spółdzielni energetycznej jako formy lokalnego rynku energii</a:t>
            </a:r>
            <a:endParaRPr lang="pl-PL" sz="1200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0B699CE-5A68-E2BC-D0E7-A09A1A60625B}"/>
              </a:ext>
            </a:extLst>
          </p:cNvPr>
          <p:cNvSpPr txBox="1"/>
          <p:nvPr/>
        </p:nvSpPr>
        <p:spPr>
          <a:xfrm>
            <a:off x="317642" y="1590758"/>
            <a:ext cx="3949555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Priorytet KSOW nr 6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bg2">
                    <a:lumMod val="10000"/>
                  </a:schemeClr>
                </a:solidFill>
                <a:effectLst/>
                <a:latin typeface="Montserrat Medium" panose="020F0502020204030204" pitchFamily="2" charset="-18"/>
                <a:ea typeface="Calibri" panose="020F0502020204030204" pitchFamily="34" charset="0"/>
              </a:rPr>
              <a:t>Wspieranie włączenia społecznego, ograniczania ubóstwa i rozwoju gospodarczego na obszarach wiejskich</a:t>
            </a: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 Light" panose="00000400000000000000" pitchFamily="2" charset="-18"/>
                <a:cs typeface="Arial" panose="020B0604020202020204" pitchFamily="34" charset="0"/>
              </a:rPr>
              <a:t/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 Light" panose="00000400000000000000" pitchFamily="2" charset="-18"/>
                <a:cs typeface="Arial" panose="020B0604020202020204" pitchFamily="34" charset="0"/>
              </a:rPr>
            </a:br>
            <a:endParaRPr lang="pl-PL" sz="1200" b="0" dirty="0">
              <a:solidFill>
                <a:schemeClr val="tx1">
                  <a:lumMod val="50000"/>
                </a:schemeClr>
              </a:solidFill>
              <a:effectLst/>
              <a:latin typeface="Montserrat Light" panose="00000400000000000000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Cel nr 1</a:t>
            </a: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bg2">
                    <a:lumMod val="10000"/>
                  </a:schemeClr>
                </a:solidFill>
                <a:effectLst/>
                <a:latin typeface="Montserrat Medium" panose="00000600000000000000" pitchFamily="2" charset="-18"/>
                <a:ea typeface="Calibri" panose="020F0502020204030204" pitchFamily="34" charset="0"/>
              </a:rPr>
              <a:t>Zwiększenie udziału zainteresowanych stron we wdrażaniu inicjatyw na rzecz rozwoju obszarów wiejskich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1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Działanie 13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dirty="0">
                <a:effectLst/>
                <a:latin typeface="Montserrat Medium" panose="00000600000000000000" pitchFamily="2" charset="-18"/>
                <a:ea typeface="Calibri" panose="020F0502020204030204" pitchFamily="34" charset="0"/>
              </a:rPr>
              <a:t>Promocja zrównoważonego rozwoju obszarów wiejskich</a:t>
            </a: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12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Temat 1</a:t>
            </a: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2" charset="-18"/>
                <a:cs typeface="Arial" panose="020B0604020202020204" pitchFamily="34" charset="0"/>
              </a:rPr>
              <a:t/>
            </a:r>
            <a:br>
              <a:rPr lang="pl-PL" sz="1200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2" charset="-18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bg2">
                    <a:lumMod val="10000"/>
                  </a:schemeClr>
                </a:solidFill>
                <a:effectLst/>
                <a:latin typeface="Montserrat Medium" panose="00000600000000000000" pitchFamily="2" charset="-18"/>
                <a:ea typeface="Calibri" panose="020F0502020204030204" pitchFamily="34" charset="0"/>
              </a:rPr>
              <a:t>Klimat, środowisko i </a:t>
            </a:r>
            <a:r>
              <a:rPr lang="pl-PL" sz="1200" dirty="0" err="1">
                <a:solidFill>
                  <a:schemeClr val="bg2">
                    <a:lumMod val="10000"/>
                  </a:schemeClr>
                </a:solidFill>
                <a:effectLst/>
                <a:latin typeface="Montserrat Medium" panose="00000600000000000000" pitchFamily="2" charset="-18"/>
                <a:ea typeface="Calibri" panose="020F0502020204030204" pitchFamily="34" charset="0"/>
              </a:rPr>
              <a:t>biogospodarka</a:t>
            </a:r>
            <a:r>
              <a:rPr lang="pl-PL" sz="1200" dirty="0">
                <a:solidFill>
                  <a:schemeClr val="bg2">
                    <a:lumMod val="10000"/>
                  </a:schemeClr>
                </a:solidFill>
                <a:effectLst/>
                <a:latin typeface="Montserrat Medium" panose="00000600000000000000" pitchFamily="2" charset="-18"/>
                <a:ea typeface="Calibri" panose="020F0502020204030204" pitchFamily="34" charset="0"/>
              </a:rPr>
              <a:t> – wymiana i upowszechnianie wiedzy i doświadczeń</a:t>
            </a:r>
            <a:endParaRPr lang="pl-PL" sz="1200" dirty="0">
              <a:solidFill>
                <a:schemeClr val="bg2">
                  <a:lumMod val="10000"/>
                </a:schemeClr>
              </a:solidFill>
              <a:latin typeface="Montserrat Medium" panose="00000600000000000000" pitchFamily="2" charset="-18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2FBDC68-55D2-794F-C924-22923BA9CDCA}"/>
              </a:ext>
            </a:extLst>
          </p:cNvPr>
          <p:cNvCxnSpPr>
            <a:cxnSpLocks/>
          </p:cNvCxnSpPr>
          <p:nvPr/>
        </p:nvCxnSpPr>
        <p:spPr>
          <a:xfrm flipV="1">
            <a:off x="4577451" y="1844336"/>
            <a:ext cx="0" cy="3765176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Obraz 9">
            <a:extLst>
              <a:ext uri="{FF2B5EF4-FFF2-40B4-BE49-F238E27FC236}">
                <a16:creationId xmlns:a16="http://schemas.microsoft.com/office/drawing/2014/main" id="{488BB097-7FF8-BE28-5411-6B0697B19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681" y="1844336"/>
            <a:ext cx="4876684" cy="1657776"/>
          </a:xfrm>
          <a:prstGeom prst="rect">
            <a:avLst/>
          </a:prstGeom>
        </p:spPr>
      </p:pic>
      <p:pic>
        <p:nvPicPr>
          <p:cNvPr id="2050" name="Picture 2" descr="Brak dostępnego opisu zdjęcia.">
            <a:extLst>
              <a:ext uri="{FF2B5EF4-FFF2-40B4-BE49-F238E27FC236}">
                <a16:creationId xmlns:a16="http://schemas.microsoft.com/office/drawing/2014/main" id="{5AB2350C-E18F-C123-35B2-0EF51EF4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19" y="3755690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20156"/>
            <a:ext cx="8239125" cy="1971233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OGÓLNOPOLSKA KAMPANIA MEDIALNA - SPÓŁDZIELNIE ENERGETYCZNE DLA POLSKIEJ WSI</a:t>
            </a:r>
          </a:p>
          <a:p>
            <a:pPr algn="ctr"/>
            <a:endParaRPr lang="pl-PL" sz="1200" dirty="0">
              <a:solidFill>
                <a:schemeClr val="bg1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Zakres realizacji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pl-PL" sz="1800" b="1" dirty="0">
              <a:solidFill>
                <a:schemeClr val="bg1"/>
              </a:solidFill>
              <a:effectLst/>
              <a:latin typeface="Montserrat ExtraBold" pitchFamily="2" charset="-18"/>
              <a:ea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0B699CE-5A68-E2BC-D0E7-A09A1A60625B}"/>
              </a:ext>
            </a:extLst>
          </p:cNvPr>
          <p:cNvSpPr txBox="1"/>
          <p:nvPr/>
        </p:nvSpPr>
        <p:spPr>
          <a:xfrm>
            <a:off x="317642" y="1683091"/>
            <a:ext cx="3949555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Cykl 12 filmów-reportaży</a:t>
            </a: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Inicjatorzy spółdziel</a:t>
            </a: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ni energetycznych w kraju i wybranych państwach Unii Europejskiej dzieła się swoimi doświadczeniami</a:t>
            </a: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12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Informacje towarzyszące filmom</a:t>
            </a: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Jak nawiązać kontakt z bohaterami filmów i gdzie dowiedzieć się więcej o ich działaniach</a:t>
            </a: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1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Serwis pytań i odpowiedzi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Eksperci odpowiadają na pytania inicjatorów spółdzielni energetycznych</a:t>
            </a: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 </a:t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12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Blog i rekomendacje</a:t>
            </a: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Omawianie istotnych aspektów procesu tworzenia i rozwoju spółdzielni energetycznych</a:t>
            </a:r>
            <a:endParaRPr lang="pl-PL" sz="9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2FBDC68-55D2-794F-C924-22923BA9CDCA}"/>
              </a:ext>
            </a:extLst>
          </p:cNvPr>
          <p:cNvCxnSpPr>
            <a:cxnSpLocks/>
          </p:cNvCxnSpPr>
          <p:nvPr/>
        </p:nvCxnSpPr>
        <p:spPr>
          <a:xfrm flipV="1">
            <a:off x="4577451" y="1844336"/>
            <a:ext cx="0" cy="3765176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F38E4E43-19BA-610A-6E89-2732B0112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173" y="1844336"/>
            <a:ext cx="4869827" cy="315016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BAD29EA-8C5A-B12F-773B-035E51EE8028}"/>
              </a:ext>
            </a:extLst>
          </p:cNvPr>
          <p:cNvSpPr txBox="1"/>
          <p:nvPr/>
        </p:nvSpPr>
        <p:spPr>
          <a:xfrm>
            <a:off x="5076029" y="4522581"/>
            <a:ext cx="344164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https://lokalnaenergia.pl </a:t>
            </a:r>
          </a:p>
        </p:txBody>
      </p:sp>
    </p:spTree>
    <p:extLst>
      <p:ext uri="{BB962C8B-B14F-4D97-AF65-F5344CB8AC3E}">
        <p14:creationId xmlns:p14="http://schemas.microsoft.com/office/powerpoint/2010/main" val="39881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20156"/>
            <a:ext cx="8239125" cy="1422401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OGÓLNOPOLSKA KAMPANIA MEDIALNA - SPÓŁDZIELNIE ENERGETYCZNE DLA POLSKIEJ WSI</a:t>
            </a:r>
          </a:p>
          <a:p>
            <a:pPr algn="ctr"/>
            <a:endParaRPr lang="pl-PL" sz="18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algn="ctr"/>
            <a:r>
              <a:rPr lang="pl-PL" sz="1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Rezultaty</a:t>
            </a:r>
            <a:r>
              <a:rPr lang="pl-PL" sz="14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pl-PL" sz="1400" b="1" dirty="0">
              <a:solidFill>
                <a:schemeClr val="bg1"/>
              </a:solidFill>
              <a:effectLst/>
              <a:latin typeface="Montserrat ExtraBold" pitchFamily="2" charset="-18"/>
              <a:ea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0B699CE-5A68-E2BC-D0E7-A09A1A60625B}"/>
              </a:ext>
            </a:extLst>
          </p:cNvPr>
          <p:cNvSpPr txBox="1"/>
          <p:nvPr/>
        </p:nvSpPr>
        <p:spPr>
          <a:xfrm>
            <a:off x="317642" y="1890840"/>
            <a:ext cx="3949555" cy="33804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8/12 Filmów + informacji towarzyszących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12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11/17 blogów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12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30/40 rekomendacji</a:t>
            </a: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1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60/100 pytań i odpowiedzi</a:t>
            </a: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12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endParaRPr lang="pl-PL" sz="12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Kanały komunikacji www, YouTube,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>fb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  <a:p>
            <a:pPr algn="l" defTabSz="2438338">
              <a:buClr>
                <a:srgbClr val="7D0F5C"/>
              </a:buClr>
            </a:pPr>
            <a: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b="0" dirty="0">
                <a:solidFill>
                  <a:schemeClr val="tx1">
                    <a:lumMod val="50000"/>
                  </a:schemeClr>
                </a:solidFill>
                <a:effectLst/>
                <a:latin typeface="Montserrat" pitchFamily="2" charset="-18"/>
                <a:cs typeface="Arial" panose="020B0604020202020204" pitchFamily="34" charset="0"/>
              </a:rPr>
            </a:br>
            <a:endParaRPr lang="pl-PL" sz="1200" b="0" dirty="0">
              <a:solidFill>
                <a:schemeClr val="tx1">
                  <a:lumMod val="50000"/>
                </a:schemeClr>
              </a:solidFill>
              <a:effectLst/>
              <a:latin typeface="Montserrat" pitchFamily="2" charset="-18"/>
              <a:cs typeface="Arial" panose="020B0604020202020204" pitchFamily="34" charset="0"/>
            </a:endParaRPr>
          </a:p>
          <a:p>
            <a:pPr marL="171450" indent="-171450" algn="l" defTabSz="2438338">
              <a:buClr>
                <a:srgbClr val="7D0F5C"/>
              </a:buClr>
              <a:buFont typeface="Wingdings" panose="05000000000000000000" pitchFamily="2" charset="2"/>
              <a:buChar char="v"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Oglądalność – 600.000+ </a:t>
            </a:r>
          </a:p>
          <a:p>
            <a:pPr algn="l" defTabSz="2438338">
              <a:buClr>
                <a:srgbClr val="7D0F5C"/>
              </a:buClr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(plan 500.000)</a:t>
            </a:r>
            <a:br>
              <a:rPr lang="pl-PL" sz="1200" b="1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/>
            </a:r>
            <a:br>
              <a:rPr lang="pl-PL" sz="1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</a:br>
            <a:endParaRPr lang="pl-PL" sz="9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2FBDC68-55D2-794F-C924-22923BA9CDCA}"/>
              </a:ext>
            </a:extLst>
          </p:cNvPr>
          <p:cNvCxnSpPr>
            <a:cxnSpLocks/>
          </p:cNvCxnSpPr>
          <p:nvPr/>
        </p:nvCxnSpPr>
        <p:spPr>
          <a:xfrm flipV="1">
            <a:off x="4577451" y="1844336"/>
            <a:ext cx="0" cy="3765176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8" name="Picture 4" descr="Brak dostępnego opisu zdjęcia.">
            <a:extLst>
              <a:ext uri="{FF2B5EF4-FFF2-40B4-BE49-F238E27FC236}">
                <a16:creationId xmlns:a16="http://schemas.microsoft.com/office/drawing/2014/main" id="{6F0E7F41-811C-64DF-9AED-D7C719B8A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62" y="1559225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E6BC0A0-AE81-6203-BF1D-2DAEE51A27E6}"/>
              </a:ext>
            </a:extLst>
          </p:cNvPr>
          <p:cNvSpPr txBox="1"/>
          <p:nvPr/>
        </p:nvSpPr>
        <p:spPr>
          <a:xfrm>
            <a:off x="5065519" y="4087676"/>
            <a:ext cx="344164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https://lokalnaenergia.pl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62C8A00-E3A0-CD7F-2797-D756851259E6}"/>
              </a:ext>
            </a:extLst>
          </p:cNvPr>
          <p:cNvSpPr txBox="1"/>
          <p:nvPr/>
        </p:nvSpPr>
        <p:spPr>
          <a:xfrm>
            <a:off x="3720666" y="4843205"/>
            <a:ext cx="542878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1800" dirty="0"/>
              <a:t>https://www.facebook.com/lokalna.energia</a:t>
            </a:r>
            <a:r>
              <a:rPr lang="pl-PL" sz="1800"/>
              <a:t>.OZE 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7049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4557132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558363"/>
            <a:ext cx="8239125" cy="3440406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ExtraBold" pitchFamily="2" charset="-18"/>
              </a:rPr>
              <a:t>D</a:t>
            </a:r>
            <a:r>
              <a:rPr lang="pl-PL" sz="5400" dirty="0" err="1">
                <a:solidFill>
                  <a:schemeClr val="bg1"/>
                </a:solidFill>
                <a:latin typeface="Montserrat ExtraBold" pitchFamily="2" charset="-18"/>
              </a:rPr>
              <a:t>zięk</a:t>
            </a:r>
            <a:r>
              <a:rPr lang="en-US" sz="5400" dirty="0" err="1">
                <a:solidFill>
                  <a:schemeClr val="bg1"/>
                </a:solidFill>
                <a:latin typeface="Montserrat ExtraBold" pitchFamily="2" charset="-18"/>
              </a:rPr>
              <a:t>uję</a:t>
            </a:r>
            <a:r>
              <a:rPr lang="pl-PL" sz="5400" dirty="0">
                <a:solidFill>
                  <a:schemeClr val="bg1"/>
                </a:solidFill>
                <a:latin typeface="Montserrat ExtraBold" pitchFamily="2" charset="-18"/>
              </a:rPr>
              <a:t> za uwagę</a:t>
            </a:r>
          </a:p>
          <a:p>
            <a:pPr algn="ctr"/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/>
            </a:r>
            <a:b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</a:b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/>
            </a:r>
            <a:b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</a:br>
            <a:r>
              <a:rPr lang="pl-PL" sz="2400" b="0" dirty="0">
                <a:solidFill>
                  <a:schemeClr val="bg1"/>
                </a:solidFill>
                <a:latin typeface="Montserrat" pitchFamily="2" charset="-18"/>
              </a:rPr>
              <a:t>kosierkiewicz.konrad@gmail.com </a:t>
            </a:r>
          </a:p>
          <a:p>
            <a:pPr algn="ctr"/>
            <a:r>
              <a:rPr lang="pl-PL" sz="2400" b="0" dirty="0">
                <a:solidFill>
                  <a:schemeClr val="bg1"/>
                </a:solidFill>
                <a:latin typeface="Montserrat" pitchFamily="2" charset="-18"/>
              </a:rPr>
              <a:t>rafal.serafin@fpds.pl</a:t>
            </a:r>
          </a:p>
          <a:p>
            <a:pPr algn="ctr"/>
            <a:r>
              <a:rPr lang="pl-PL" sz="2400" b="0" dirty="0">
                <a:solidFill>
                  <a:schemeClr val="bg1"/>
                </a:solidFill>
                <a:latin typeface="Montserrat" pitchFamily="2" charset="-18"/>
              </a:rPr>
              <a:t>Polska Fundacja Innowacji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ED45FAE0-D739-5864-921C-301DC1E7A7B8}"/>
              </a:ext>
            </a:extLst>
          </p:cNvPr>
          <p:cNvGrpSpPr/>
          <p:nvPr/>
        </p:nvGrpSpPr>
        <p:grpSpPr>
          <a:xfrm>
            <a:off x="551621" y="4675451"/>
            <a:ext cx="8040758" cy="1116390"/>
            <a:chOff x="551621" y="4675451"/>
            <a:chExt cx="8040758" cy="1116390"/>
          </a:xfrm>
        </p:grpSpPr>
        <p:sp>
          <p:nvSpPr>
            <p:cNvPr id="8" name="Europejski Fundusz Rolny na rzecz Rozwoju Obszarów Wiejskich: Europa Inwestująca w obszary wiejskie.…">
              <a:extLst>
                <a:ext uri="{FF2B5EF4-FFF2-40B4-BE49-F238E27FC236}">
                  <a16:creationId xmlns:a16="http://schemas.microsoft.com/office/drawing/2014/main" id="{0CA8F103-5FFD-45AA-F85D-69C5A58A0DFA}"/>
                </a:ext>
              </a:extLst>
            </p:cNvPr>
            <p:cNvSpPr txBox="1"/>
            <p:nvPr/>
          </p:nvSpPr>
          <p:spPr>
            <a:xfrm>
              <a:off x="551621" y="5436597"/>
              <a:ext cx="8040758" cy="3552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normAutofit/>
            </a:bodyPr>
            <a:lstStyle/>
            <a:p>
              <a:pPr defTabSz="168593">
                <a:defRPr sz="1300">
                  <a:solidFill>
                    <a:srgbClr val="000000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sz="1000" dirty="0" err="1">
                  <a:latin typeface="Montserrat" pitchFamily="2" charset="-18"/>
                </a:rPr>
                <a:t>Europejski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Fundusz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Rolny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na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rzecz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Rozwoju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Obszarów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Wiejskich</a:t>
              </a:r>
              <a:r>
                <a:rPr sz="1000" dirty="0">
                  <a:latin typeface="Montserrat" pitchFamily="2" charset="-18"/>
                </a:rPr>
                <a:t>: Europa </a:t>
              </a:r>
              <a:r>
                <a:rPr sz="1000" dirty="0" err="1">
                  <a:latin typeface="Montserrat" pitchFamily="2" charset="-18"/>
                </a:rPr>
                <a:t>Inwestująca</a:t>
              </a:r>
              <a:r>
                <a:rPr sz="1000" dirty="0">
                  <a:latin typeface="Montserrat" pitchFamily="2" charset="-18"/>
                </a:rPr>
                <a:t> w </a:t>
              </a:r>
              <a:r>
                <a:rPr sz="1000" dirty="0" err="1">
                  <a:latin typeface="Montserrat" pitchFamily="2" charset="-18"/>
                </a:rPr>
                <a:t>obszary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wiejskie</a:t>
              </a:r>
              <a:r>
                <a:rPr sz="1000" dirty="0">
                  <a:latin typeface="Montserrat" pitchFamily="2" charset="-18"/>
                </a:rPr>
                <a:t>.</a:t>
              </a:r>
            </a:p>
          </p:txBody>
        </p:sp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2000A940-925D-7E86-2375-30A502E2F0B2}"/>
                </a:ext>
              </a:extLst>
            </p:cNvPr>
            <p:cNvGrpSpPr/>
            <p:nvPr/>
          </p:nvGrpSpPr>
          <p:grpSpPr>
            <a:xfrm>
              <a:off x="994960" y="4675451"/>
              <a:ext cx="7154079" cy="627089"/>
              <a:chOff x="639863" y="4513736"/>
              <a:chExt cx="7154079" cy="627089"/>
            </a:xfrm>
          </p:grpSpPr>
          <p:pic>
            <p:nvPicPr>
              <p:cNvPr id="10" name="Grafika 9">
                <a:extLst>
                  <a:ext uri="{FF2B5EF4-FFF2-40B4-BE49-F238E27FC236}">
                    <a16:creationId xmlns:a16="http://schemas.microsoft.com/office/drawing/2014/main" id="{C3C9BE80-B8C2-C20D-D270-0D17D6428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6823372" y="4513736"/>
                <a:ext cx="970570" cy="627089"/>
              </a:xfrm>
              <a:prstGeom prst="rect">
                <a:avLst/>
              </a:prstGeom>
            </p:spPr>
          </p:pic>
          <p:pic>
            <p:nvPicPr>
              <p:cNvPr id="11" name="Obraz 10">
                <a:extLst>
                  <a:ext uri="{FF2B5EF4-FFF2-40B4-BE49-F238E27FC236}">
                    <a16:creationId xmlns:a16="http://schemas.microsoft.com/office/drawing/2014/main" id="{58796FE8-9B92-D8C1-20B3-DC2400622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3005" y="4513736"/>
                <a:ext cx="1515002" cy="624305"/>
              </a:xfrm>
              <a:prstGeom prst="rect">
                <a:avLst/>
              </a:prstGeom>
            </p:spPr>
          </p:pic>
          <p:pic>
            <p:nvPicPr>
              <p:cNvPr id="12" name="Grafika 11">
                <a:extLst>
                  <a:ext uri="{FF2B5EF4-FFF2-40B4-BE49-F238E27FC236}">
                    <a16:creationId xmlns:a16="http://schemas.microsoft.com/office/drawing/2014/main" id="{17636EBB-8147-9799-8619-8438DDE49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639863" y="4513736"/>
                <a:ext cx="940631" cy="627088"/>
              </a:xfrm>
              <a:prstGeom prst="rect">
                <a:avLst/>
              </a:prstGeom>
            </p:spPr>
          </p:pic>
          <p:pic>
            <p:nvPicPr>
              <p:cNvPr id="13" name="Obraz 12">
                <a:extLst>
                  <a:ext uri="{FF2B5EF4-FFF2-40B4-BE49-F238E27FC236}">
                    <a16:creationId xmlns:a16="http://schemas.microsoft.com/office/drawing/2014/main" id="{764572F7-C564-5707-0A9A-EEE8E7927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0518" y="4514857"/>
                <a:ext cx="690343" cy="6259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634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297</Words>
  <Application>Microsoft Office PowerPoint</Application>
  <PresentationFormat>Pokaz na ekranie (16:10)</PresentationFormat>
  <Paragraphs>40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8" baseType="lpstr">
      <vt:lpstr>Arial</vt:lpstr>
      <vt:lpstr>Calibri</vt:lpstr>
      <vt:lpstr>Helvetica Neue</vt:lpstr>
      <vt:lpstr>Helvetica Neue Medium</vt:lpstr>
      <vt:lpstr>Lato Regular</vt:lpstr>
      <vt:lpstr>Montserrat</vt:lpstr>
      <vt:lpstr>Montserrat ExtraBold</vt:lpstr>
      <vt:lpstr>Montserrat Light</vt:lpstr>
      <vt:lpstr>Montserrat Medium</vt:lpstr>
      <vt:lpstr>Tahoma</vt:lpstr>
      <vt:lpstr>Times New Roman</vt:lpstr>
      <vt:lpstr>Wingdings</vt:lpstr>
      <vt:lpstr>21_BasicWhite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 KOBIET WIEJSKICH  „KOBIETY  TO DOBRY  KLIMAT”</dc:title>
  <dc:creator>Dominika Długosz-Dzierżanowska</dc:creator>
  <cp:lastModifiedBy>Oręziak Sylwia</cp:lastModifiedBy>
  <cp:revision>27</cp:revision>
  <dcterms:modified xsi:type="dcterms:W3CDTF">2023-06-23T08:06:21Z</dcterms:modified>
</cp:coreProperties>
</file>