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3"/>
  </p:notesMasterIdLst>
  <p:sldIdLst>
    <p:sldId id="256" r:id="rId6"/>
    <p:sldId id="285" r:id="rId7"/>
    <p:sldId id="288" r:id="rId8"/>
    <p:sldId id="296" r:id="rId9"/>
    <p:sldId id="282" r:id="rId10"/>
    <p:sldId id="297" r:id="rId11"/>
    <p:sldId id="286" r:id="rId12"/>
  </p:sldIdLst>
  <p:sldSz cx="9144000" cy="5715000" type="screen16x10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8308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56616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34924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713231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91539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69847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48155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426462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Rutkowski" initials="MR" lastIdx="2" clrIdx="0">
    <p:extLst>
      <p:ext uri="{19B8F6BF-5375-455C-9EA6-DF929625EA0E}">
        <p15:presenceInfo xmlns:p15="http://schemas.microsoft.com/office/powerpoint/2012/main" userId="Mariusz Rutkowski" providerId="None"/>
      </p:ext>
    </p:extLst>
  </p:cmAuthor>
  <p:cmAuthor id="2" name="Pawel Krzeczunowicz" initials="PK" lastIdx="2" clrIdx="1">
    <p:extLst>
      <p:ext uri="{19B8F6BF-5375-455C-9EA6-DF929625EA0E}">
        <p15:presenceInfo xmlns:p15="http://schemas.microsoft.com/office/powerpoint/2012/main" userId="b360de1e4054c7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F5C"/>
    <a:srgbClr val="C80835"/>
    <a:srgbClr val="EE6508"/>
    <a:srgbClr val="FDC70C"/>
    <a:srgbClr val="88BD23"/>
    <a:srgbClr val="F06608"/>
    <a:srgbClr val="DC093A"/>
    <a:srgbClr val="E9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074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1pPr>
    <a:lvl2pPr indent="8915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2pPr>
    <a:lvl3pPr indent="178308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3pPr>
    <a:lvl4pPr indent="267462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4pPr>
    <a:lvl5pPr indent="356616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5pPr>
    <a:lvl6pPr indent="445770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6pPr>
    <a:lvl7pPr indent="53492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7pPr>
    <a:lvl8pPr indent="624077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8pPr>
    <a:lvl9pPr indent="713231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941609"/>
            <a:ext cx="8239126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072913"/>
            <a:ext cx="8239127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009663"/>
            <a:ext cx="8239125" cy="793750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050351"/>
            <a:ext cx="8239125" cy="161429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448304"/>
            <a:ext cx="8239125" cy="301732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3442575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4448106"/>
            <a:ext cx="7575020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058275"/>
            <a:ext cx="7828558" cy="1598450"/>
          </a:xfrm>
          <a:prstGeom prst="rect">
            <a:avLst/>
          </a:prstGeom>
        </p:spPr>
        <p:txBody>
          <a:bodyPr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5910263" y="423334"/>
            <a:ext cx="2789662" cy="2479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5062539" y="1657615"/>
            <a:ext cx="3914775" cy="50625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52388" y="206375"/>
            <a:ext cx="6229350" cy="5191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500063" y="-2301875"/>
            <a:ext cx="10144125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433386" y="-539750"/>
            <a:ext cx="10029825" cy="66745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2968625"/>
            <a:ext cx="8239125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5" y="460891"/>
            <a:ext cx="8238233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4837463"/>
            <a:ext cx="8239125" cy="46539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4114800" y="-84667"/>
            <a:ext cx="4554314" cy="588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529168"/>
            <a:ext cx="3667125" cy="245094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2941908"/>
            <a:ext cx="3667125" cy="224392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3667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1770211"/>
            <a:ext cx="3667125" cy="3440263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4572000" y="-169694"/>
            <a:ext cx="4093828" cy="60649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3667125" cy="597958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889125"/>
            <a:ext cx="8239127" cy="193675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89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958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1770210"/>
            <a:ext cx="8239125" cy="34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0033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27">
            <a:extLst>
              <a:ext uri="{FF2B5EF4-FFF2-40B4-BE49-F238E27FC236}">
                <a16:creationId xmlns:a16="http://schemas.microsoft.com/office/drawing/2014/main" id="{5AC3617E-98CA-DFC0-DA49-05E41725D3D7}"/>
              </a:ext>
            </a:extLst>
          </p:cNvPr>
          <p:cNvSpPr/>
          <p:nvPr/>
        </p:nvSpPr>
        <p:spPr>
          <a:xfrm>
            <a:off x="0" y="-1"/>
            <a:ext cx="9144000" cy="4525108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622248"/>
            <a:ext cx="9144000" cy="2835284"/>
          </a:xfrm>
        </p:spPr>
        <p:txBody>
          <a:bodyPr>
            <a:normAutofit fontScale="92500"/>
          </a:bodyPr>
          <a:lstStyle/>
          <a:p>
            <a:pPr algn="ctr"/>
            <a:r>
              <a:rPr lang="pl-PL" sz="5200" dirty="0">
                <a:solidFill>
                  <a:schemeClr val="bg1"/>
                </a:solidFill>
                <a:latin typeface="Montserrat ExtraBold" pitchFamily="2" charset="-18"/>
              </a:rPr>
              <a:t>Inauguracja Krajowej Sieci Obszarów Wiejskich +</a:t>
            </a:r>
          </a:p>
          <a:p>
            <a:pPr algn="ctr"/>
            <a:endParaRPr lang="pl-PL" sz="54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Warszawa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, 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21 czerwca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 2023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 r.</a:t>
            </a: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92BAE93-AB50-FFF4-C3DA-11601D970457}"/>
              </a:ext>
            </a:extLst>
          </p:cNvPr>
          <p:cNvGrpSpPr/>
          <p:nvPr/>
        </p:nvGrpSpPr>
        <p:grpSpPr>
          <a:xfrm>
            <a:off x="396877" y="4766891"/>
            <a:ext cx="8040758" cy="1116390"/>
            <a:chOff x="551621" y="4675451"/>
            <a:chExt cx="8040758" cy="1116390"/>
          </a:xfrm>
        </p:grpSpPr>
        <p:sp>
          <p:nvSpPr>
            <p:cNvPr id="157" name="Europejski Fundusz Rolny na rzecz Rozwoju Obszarów Wiejskich: Europa Inwestująca w obszary wiejskie.…"/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lang="pl-PL" sz="1000" dirty="0">
                  <a:latin typeface="Montserrat" pitchFamily="2" charset="-18"/>
                </a:rPr>
                <a:t>„</a:t>
              </a:r>
              <a:r>
                <a:rPr sz="1000" dirty="0">
                  <a:latin typeface="Montserrat" pitchFamily="2" charset="-18"/>
                </a:rPr>
                <a:t>Europejski Fundusz Rolny na rzecz Rozwoju Obszarów Wiejskich: Europa Inwestująca w obszary wiejskie</a:t>
              </a:r>
              <a:r>
                <a:rPr lang="pl-PL" sz="1000" dirty="0">
                  <a:latin typeface="Montserrat" pitchFamily="2" charset="-18"/>
                </a:rPr>
                <a:t>"</a:t>
              </a:r>
              <a:endParaRPr sz="1000" dirty="0">
                <a:latin typeface="Montserrat" pitchFamily="2" charset="-18"/>
              </a:endParaRP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99DBDC-54E7-4D7E-5306-D3B70F60A32F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38013"/>
              <a:chOff x="639863" y="4513736"/>
              <a:chExt cx="7154079" cy="638013"/>
            </a:xfrm>
          </p:grpSpPr>
          <p:pic>
            <p:nvPicPr>
              <p:cNvPr id="7" name="Grafika 6">
                <a:extLst>
                  <a:ext uri="{FF2B5EF4-FFF2-40B4-BE49-F238E27FC236}">
                    <a16:creationId xmlns:a16="http://schemas.microsoft.com/office/drawing/2014/main" id="{5B095988-F697-68ED-4012-A658195C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A34CF048-B836-3533-0185-05569C47E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339" y="4527444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1" name="Grafika 10">
                <a:extLst>
                  <a:ext uri="{FF2B5EF4-FFF2-40B4-BE49-F238E27FC236}">
                    <a16:creationId xmlns:a16="http://schemas.microsoft.com/office/drawing/2014/main" id="{693FD85D-21E1-43E6-7CA2-FD30D5B8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</p:grpSp>
      </p:grp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FD40FE1-F83D-ACE6-DAFA-29EA49FECC77}"/>
              </a:ext>
            </a:extLst>
          </p:cNvPr>
          <p:cNvCxnSpPr>
            <a:cxnSpLocks/>
          </p:cNvCxnSpPr>
          <p:nvPr/>
        </p:nvCxnSpPr>
        <p:spPr>
          <a:xfrm>
            <a:off x="1695938" y="4525107"/>
            <a:ext cx="5783385" cy="0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Obraz 1" descr="Obraz zawierający Czcionka, Grafika, logo, typografia&#10;&#10;Opis wygenerowany automatycznie">
            <a:extLst>
              <a:ext uri="{FF2B5EF4-FFF2-40B4-BE49-F238E27FC236}">
                <a16:creationId xmlns:a16="http://schemas.microsoft.com/office/drawing/2014/main" id="{D8135B54-48FE-43B0-7B5F-0325179F2B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86" y="4749851"/>
            <a:ext cx="22352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B30517D-7CB4-E468-1BF4-A04B93CB4305}"/>
              </a:ext>
            </a:extLst>
          </p:cNvPr>
          <p:cNvCxnSpPr>
            <a:cxnSpLocks/>
          </p:cNvCxnSpPr>
          <p:nvPr/>
        </p:nvCxnSpPr>
        <p:spPr>
          <a:xfrm flipV="1">
            <a:off x="3851309" y="1817470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387ECD-CD9F-9A3F-F5A4-02BBF8048A5F}"/>
              </a:ext>
            </a:extLst>
          </p:cNvPr>
          <p:cNvSpPr txBox="1"/>
          <p:nvPr/>
        </p:nvSpPr>
        <p:spPr>
          <a:xfrm>
            <a:off x="0" y="1717453"/>
            <a:ext cx="387058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>
              <a:buClr>
                <a:srgbClr val="7D0F5C"/>
              </a:buClr>
            </a:pPr>
            <a:r>
              <a:rPr lang="pl-PL" sz="1000" dirty="0">
                <a:latin typeface="Montserrat" panose="00000500000000000000" pitchFamily="2" charset="-18"/>
              </a:rPr>
              <a:t>Baza projektów wdrażanych </a:t>
            </a:r>
            <a:br>
              <a:rPr lang="pl-PL" sz="1000" dirty="0">
                <a:latin typeface="Montserrat" panose="00000500000000000000" pitchFamily="2" charset="-18"/>
              </a:rPr>
            </a:br>
            <a:r>
              <a:rPr lang="pl-PL" sz="1000" dirty="0">
                <a:latin typeface="Montserrat" panose="00000500000000000000" pitchFamily="2" charset="-18"/>
              </a:rPr>
              <a:t>przez Samorząd Województwa Mazowieckiego </a:t>
            </a:r>
            <a:br>
              <a:rPr lang="pl-PL" sz="1000" dirty="0">
                <a:latin typeface="Montserrat" panose="00000500000000000000" pitchFamily="2" charset="-18"/>
              </a:rPr>
            </a:br>
            <a:r>
              <a:rPr lang="pl-PL" sz="1000" dirty="0">
                <a:latin typeface="Montserrat" panose="00000500000000000000" pitchFamily="2" charset="-18"/>
              </a:rPr>
              <a:t>w ramach PROW 2007-2013</a:t>
            </a:r>
          </a:p>
        </p:txBody>
      </p:sp>
      <p:sp>
        <p:nvSpPr>
          <p:cNvPr id="3" name="Symbol zastępczy tekstu 5">
            <a:extLst>
              <a:ext uri="{FF2B5EF4-FFF2-40B4-BE49-F238E27FC236}">
                <a16:creationId xmlns:a16="http://schemas.microsoft.com/office/drawing/2014/main" id="{B5F01A7D-1DC2-092E-517B-EB33C2E68E62}"/>
              </a:ext>
            </a:extLst>
          </p:cNvPr>
          <p:cNvSpPr txBox="1">
            <a:spLocks/>
          </p:cNvSpPr>
          <p:nvPr/>
        </p:nvSpPr>
        <p:spPr>
          <a:xfrm>
            <a:off x="452437" y="282911"/>
            <a:ext cx="8239125" cy="1019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716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6002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8288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574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pl-PL" sz="3600" dirty="0">
                <a:solidFill>
                  <a:schemeClr val="bg1"/>
                </a:solidFill>
                <a:latin typeface="Montserrat ExtraBold" pitchFamily="2" charset="-18"/>
              </a:rPr>
              <a:t>Mapa interaktywna projektów 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B8D097E-093A-0BBD-85AE-AA31DC2ECDEC}"/>
              </a:ext>
            </a:extLst>
          </p:cNvPr>
          <p:cNvSpPr txBox="1"/>
          <p:nvPr/>
        </p:nvSpPr>
        <p:spPr>
          <a:xfrm>
            <a:off x="2059781" y="1018157"/>
            <a:ext cx="4572000" cy="236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i="1" dirty="0">
                <a:solidFill>
                  <a:schemeClr val="bg1"/>
                </a:solidFill>
                <a:latin typeface="Montserrat" panose="00000500000000000000" pitchFamily="2" charset="-18"/>
              </a:rPr>
              <a:t>Urząd Marszałkowski Województwa Mazowieckiego w Warszawie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4316899-7811-42E5-4476-1555F6FE4F74}"/>
              </a:ext>
            </a:extLst>
          </p:cNvPr>
          <p:cNvSpPr txBox="1"/>
          <p:nvPr/>
        </p:nvSpPr>
        <p:spPr>
          <a:xfrm>
            <a:off x="325115" y="2639154"/>
            <a:ext cx="3325761" cy="1903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>
              <a:buClr>
                <a:srgbClr val="7D0F5C"/>
              </a:buClr>
            </a:pPr>
            <a:r>
              <a:rPr lang="pl-PL" sz="900" dirty="0">
                <a:latin typeface="Montserrat" panose="00000500000000000000" pitchFamily="2" charset="-18"/>
              </a:rPr>
              <a:t>Pomysł interaktywnej mapy projektów nie powstał rok ani dwa lata temu.</a:t>
            </a:r>
          </a:p>
          <a:p>
            <a:pPr algn="l" defTabSz="2438338">
              <a:buClr>
                <a:srgbClr val="7D0F5C"/>
              </a:buClr>
            </a:pPr>
            <a:endParaRPr lang="pl-PL" sz="900" dirty="0">
              <a:latin typeface="Montserrat" panose="00000500000000000000" pitchFamily="2" charset="-18"/>
            </a:endParaRPr>
          </a:p>
          <a:p>
            <a:pPr algn="l" rtl="0"/>
            <a:r>
              <a:rPr lang="pl-PL" sz="900" dirty="0">
                <a:latin typeface="Montserrat" panose="00000500000000000000" pitchFamily="2" charset="-18"/>
              </a:rPr>
              <a:t>Nie jest efektem okresu programowania 2014-2020. </a:t>
            </a:r>
          </a:p>
          <a:p>
            <a:pPr rtl="0"/>
            <a:endParaRPr lang="pl-PL" sz="900" dirty="0">
              <a:latin typeface="Montserrat" panose="00000500000000000000" pitchFamily="2" charset="-18"/>
            </a:endParaRPr>
          </a:p>
          <a:p>
            <a:pPr algn="l" rtl="0"/>
            <a:r>
              <a:rPr lang="pl-PL" sz="900" dirty="0">
                <a:latin typeface="Montserrat" panose="00000500000000000000" pitchFamily="2" charset="-18"/>
              </a:rPr>
              <a:t>Jest kontynuacją zadania powierzonego Samorządowi Województwa Mazowieckiego - informacji i promocji Programu Rozwoju Obszarów Wiejskich.</a:t>
            </a:r>
          </a:p>
          <a:p>
            <a:pPr algn="l" rtl="0"/>
            <a:endParaRPr lang="pl-PL" sz="900" dirty="0">
              <a:latin typeface="Montserrat" panose="00000500000000000000" pitchFamily="2" charset="-18"/>
            </a:endParaRPr>
          </a:p>
          <a:p>
            <a:pPr algn="l" rtl="0"/>
            <a:r>
              <a:rPr lang="pl-PL" sz="900" dirty="0">
                <a:latin typeface="Montserrat" panose="00000500000000000000" pitchFamily="2" charset="-18"/>
              </a:rPr>
              <a:t>Pierwotna mapa była prowadzona dla okresu 2007-2013. </a:t>
            </a:r>
          </a:p>
          <a:p>
            <a:pPr algn="l" rtl="0"/>
            <a:endParaRPr lang="pl-PL" sz="900" dirty="0">
              <a:latin typeface="Montserrat" panose="00000500000000000000" pitchFamily="2" charset="-18"/>
            </a:endParaRPr>
          </a:p>
          <a:p>
            <a:pPr algn="l" rtl="0"/>
            <a:r>
              <a:rPr lang="pl-PL" sz="900" dirty="0">
                <a:latin typeface="Montserrat" panose="00000500000000000000" pitchFamily="2" charset="-18"/>
              </a:rPr>
              <a:t>Od roku ubiegłego zapraszamy do jej nowej odsłony...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900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-18"/>
              <a:cs typeface="Arial" panose="020B0604020202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83DCC1D-0A3C-8A8E-B7A8-3ADBFAF2F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717453"/>
            <a:ext cx="3928498" cy="38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1350" dirty="0"/>
          </a:p>
        </p:txBody>
      </p:sp>
      <p:sp>
        <p:nvSpPr>
          <p:cNvPr id="4" name="Symbol zastępczy tekstu 5">
            <a:extLst>
              <a:ext uri="{FF2B5EF4-FFF2-40B4-BE49-F238E27FC236}">
                <a16:creationId xmlns:a16="http://schemas.microsoft.com/office/drawing/2014/main" id="{D33FC8B1-2F41-2FA5-0312-39250A112B2C}"/>
              </a:ext>
            </a:extLst>
          </p:cNvPr>
          <p:cNvSpPr txBox="1">
            <a:spLocks/>
          </p:cNvSpPr>
          <p:nvPr/>
        </p:nvSpPr>
        <p:spPr>
          <a:xfrm>
            <a:off x="452437" y="282911"/>
            <a:ext cx="8239125" cy="1019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716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6002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8288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574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pl-PL" sz="3600" dirty="0">
                <a:solidFill>
                  <a:schemeClr val="bg1"/>
                </a:solidFill>
                <a:latin typeface="Montserrat ExtraBold" pitchFamily="2" charset="-18"/>
              </a:rPr>
              <a:t>Mapa interaktywna projektów 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1104F80-692A-C0CE-641C-78317C3C4425}"/>
              </a:ext>
            </a:extLst>
          </p:cNvPr>
          <p:cNvSpPr txBox="1"/>
          <p:nvPr/>
        </p:nvSpPr>
        <p:spPr>
          <a:xfrm>
            <a:off x="2059781" y="1018157"/>
            <a:ext cx="4572000" cy="236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i="1" dirty="0">
                <a:solidFill>
                  <a:schemeClr val="bg1"/>
                </a:solidFill>
                <a:latin typeface="Montserrat" panose="00000500000000000000" pitchFamily="2" charset="-18"/>
              </a:rPr>
              <a:t>Urząd Marszałkowski Województwa Mazowieckiego w Warszawie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59E7861-2831-F60D-1168-D4A816F3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1517056"/>
            <a:ext cx="7943851" cy="40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82911"/>
            <a:ext cx="8239125" cy="101988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Montserrat ExtraBold" pitchFamily="2" charset="-18"/>
              </a:rPr>
              <a:t>Mapa interaktywna projektów 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5144450" y="1802727"/>
            <a:ext cx="3484092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>
              <a:buClr>
                <a:srgbClr val="7D0F5C"/>
              </a:buClr>
            </a:pPr>
            <a:endParaRPr lang="pl-PL" sz="8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Forma realizacji operacji</a:t>
            </a:r>
          </a:p>
          <a:p>
            <a:pPr marL="180975" indent="-180975" algn="l" defTabSz="2438338">
              <a:buClr>
                <a:srgbClr val="7D0F5C"/>
              </a:buClr>
            </a:pP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interaktywna mapa projektów - zaprojektowanie i wykonanie mapy wraz z utrzymaniem i obsługą serwisową minimum </a:t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do 31 grudnia 2025 r.</a:t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8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Grupa docelowa</a:t>
            </a:r>
            <a:br>
              <a:rPr lang="pl-PL" sz="8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ogół społeczeństwa ze szczególnym uwzględnieniem mieszkańców obszarów wiejskich województwa mazowieckiego; </a:t>
            </a:r>
          </a:p>
          <a:p>
            <a:pPr marL="180975" algn="l" defTabSz="2438338">
              <a:buClr>
                <a:srgbClr val="7D0F5C"/>
              </a:buClr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beneficjenci i potencjalni beneficjenci środków </a:t>
            </a:r>
            <a:b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PROW 2014-2020</a:t>
            </a:r>
          </a:p>
          <a:p>
            <a:pPr algn="l" defTabSz="2438338">
              <a:buClr>
                <a:srgbClr val="7D0F5C"/>
              </a:buClr>
            </a:pPr>
            <a:endParaRPr lang="pl-PL" sz="8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Wartość operacji</a:t>
            </a:r>
            <a:b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11.070,00 zł </a:t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8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Termin realizacji</a:t>
            </a:r>
            <a:br>
              <a:rPr lang="pl-PL" sz="8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2022 rok 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8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Adres mapy</a:t>
            </a:r>
          </a:p>
          <a:p>
            <a:pPr algn="l" defTabSz="2438338">
              <a:buClr>
                <a:srgbClr val="7D0F5C"/>
              </a:buClr>
            </a:pPr>
            <a:endParaRPr lang="pl-PL" sz="8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80975" algn="l" defTabSz="2438338">
              <a:buClr>
                <a:srgbClr val="7D0F5C"/>
              </a:buClr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mapaprow.mazovia.pl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2000" y="1802727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AEEDF6-5D05-E27D-7D07-7171E4C3DF11}"/>
              </a:ext>
            </a:extLst>
          </p:cNvPr>
          <p:cNvSpPr txBox="1"/>
          <p:nvPr/>
        </p:nvSpPr>
        <p:spPr>
          <a:xfrm>
            <a:off x="2059781" y="1018157"/>
            <a:ext cx="4572000" cy="236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i="1" dirty="0">
                <a:solidFill>
                  <a:schemeClr val="bg1"/>
                </a:solidFill>
                <a:latin typeface="Montserrat" panose="00000500000000000000" pitchFamily="2" charset="-18"/>
              </a:rPr>
              <a:t>Urząd Marszałkowski Województwa Mazowieckiego w Warszawie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EC2EEA3-FD97-1E1C-DE50-86137AF479ED}"/>
              </a:ext>
            </a:extLst>
          </p:cNvPr>
          <p:cNvSpPr txBox="1"/>
          <p:nvPr/>
        </p:nvSpPr>
        <p:spPr>
          <a:xfrm>
            <a:off x="452437" y="1802727"/>
            <a:ext cx="3547114" cy="3672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Priorytet PROW</a:t>
            </a:r>
            <a:b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VI. Wspieranie włączenia społecznego, ograniczania ubóstwa </a:t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i rozwoju gospodarczego na obszarach wiejskich </a:t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8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Cel KSOW</a:t>
            </a:r>
            <a:br>
              <a:rPr lang="pl-PL" sz="8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2. Podniesienie jakości realizacji Programu</a:t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8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Działanie </a:t>
            </a:r>
            <a:b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12. Identyfikacja, gromadzenie i upowszechnianie dobrych praktyk mających wpływ na rozwój obszarów wiejskich</a:t>
            </a:r>
          </a:p>
          <a:p>
            <a:pPr algn="l" defTabSz="2438338">
              <a:buClr>
                <a:srgbClr val="7D0F5C"/>
              </a:buClr>
            </a:pPr>
            <a:endParaRPr lang="pl-PL" sz="8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Cel operacji </a:t>
            </a:r>
          </a:p>
          <a:p>
            <a:pPr marL="180975" algn="l" defTabSz="2438338">
              <a:buClr>
                <a:srgbClr val="7D0F5C"/>
              </a:buClr>
            </a:pP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rozpowszechnienie informacji nt. projektów realizowanych </a:t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z PROW 2014-2020 oraz w ramach Mazowieckiego Instrumentu Aktywizacji Sołectw (MIAS Mazowsze); przykłady dobrych praktyk dotyczących pozarolniczej działalności gospodarczej </a:t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na obszarach wiejskich</a:t>
            </a:r>
          </a:p>
          <a:p>
            <a:pPr marL="180975" algn="l" defTabSz="2438338">
              <a:buClr>
                <a:srgbClr val="7D0F5C"/>
              </a:buClr>
            </a:pPr>
            <a:endParaRPr lang="pl-PL" sz="8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80975" indent="-180975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Przedmiot operacji </a:t>
            </a: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wykonanie interaktywnej mapy projektów, upowszechniającej rozwiązania wspierające rozwój obszarów wiejskich </a:t>
            </a:r>
          </a:p>
          <a:p>
            <a:pPr marL="180975" algn="l" defTabSz="2438338">
              <a:buClr>
                <a:srgbClr val="7D0F5C"/>
              </a:buClr>
            </a:pPr>
            <a: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8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8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82911"/>
            <a:ext cx="8239125" cy="101988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Montserrat ExtraBold" pitchFamily="2" charset="-18"/>
              </a:rPr>
              <a:t>Mapa interaktywna projektów 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0" y="1585708"/>
            <a:ext cx="914399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>
              <a:buClr>
                <a:srgbClr val="7D0F5C"/>
              </a:buClr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Funkcjonalności mapy 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3219297" y="1857921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AEEDF6-5D05-E27D-7D07-7171E4C3DF11}"/>
              </a:ext>
            </a:extLst>
          </p:cNvPr>
          <p:cNvSpPr txBox="1"/>
          <p:nvPr/>
        </p:nvSpPr>
        <p:spPr>
          <a:xfrm>
            <a:off x="2059781" y="1018157"/>
            <a:ext cx="4572000" cy="236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i="1" dirty="0">
                <a:solidFill>
                  <a:schemeClr val="bg1"/>
                </a:solidFill>
                <a:latin typeface="Montserrat" panose="00000500000000000000" pitchFamily="2" charset="-18"/>
              </a:rPr>
              <a:t>Urząd Marszałkowski Województwa Mazowieckiego w Warszawie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2C1966A-A445-D07F-7C5C-3EE13C26A622}"/>
              </a:ext>
            </a:extLst>
          </p:cNvPr>
          <p:cNvSpPr txBox="1"/>
          <p:nvPr/>
        </p:nvSpPr>
        <p:spPr>
          <a:xfrm>
            <a:off x="235323" y="2413748"/>
            <a:ext cx="2796984" cy="2431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Po wybraniu każdego z powiatów na mapie, pojawia się informacja na temat liczby i wartości projektów realizowanych w danym powiecie (suma PROW, KSOW, MIAS oraz KGW), wartość dofinansowania PROW wraz </a:t>
            </a:r>
            <a:b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z KSOW oraz wartość dofinansowania z MIAS </a:t>
            </a:r>
            <a:b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i KGW dla wybranego powiatu.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80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Aplikacja zawiera wyszukiwarkę szczegółową </a:t>
            </a:r>
            <a:b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w zakresie wyboru programu: PROW, KSOW, MIAS lub KGW. </a:t>
            </a:r>
          </a:p>
          <a:p>
            <a:pPr algn="l" defTabSz="2438338">
              <a:buClr>
                <a:srgbClr val="7D0F5C"/>
              </a:buClr>
            </a:pPr>
            <a:endParaRPr lang="pl-PL" sz="80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Dla PROW wyszukiwanie obejmuje: działanie, poddziałanie, beneficjenta. 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80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Dla KSOW wyszukiwanie obejmuje powiat.</a:t>
            </a:r>
          </a:p>
          <a:p>
            <a:pPr algn="l" defTabSz="2438338">
              <a:buClr>
                <a:srgbClr val="7D0F5C"/>
              </a:buClr>
            </a:pPr>
            <a:endParaRPr lang="pl-PL" sz="80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Dla MIAS i KGW wyszukiwanie obejmuje powiat i gminę.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7BFBCA-ACFB-34B6-B3AC-6C63868C9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461" y="2413748"/>
            <a:ext cx="5774373" cy="25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82911"/>
            <a:ext cx="8239125" cy="101988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Montserrat ExtraBold" pitchFamily="2" charset="-18"/>
              </a:rPr>
              <a:t>Mapa interaktywna projektów 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478957" y="1981056"/>
            <a:ext cx="348409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>
              <a:buClr>
                <a:srgbClr val="7D0F5C"/>
              </a:buClr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</a:t>
            </a: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rojekty w szczegółowym widoku zawierają następujące informacje: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80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8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numerację (lp.), tytuł operacji, działanie, poddziałanie, nazwę beneficjenta, nazwę powiatu, nazwę gminy, koszty całkowite operacji, dofinansowanie z EFRROW, stan realizacji (w tym termin rozpoczęcia i zakończenia operacji, opcjonalnie zdjęcia dokumentujące projekt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AEEDF6-5D05-E27D-7D07-7171E4C3DF11}"/>
              </a:ext>
            </a:extLst>
          </p:cNvPr>
          <p:cNvSpPr txBox="1"/>
          <p:nvPr/>
        </p:nvSpPr>
        <p:spPr>
          <a:xfrm>
            <a:off x="2059781" y="1018157"/>
            <a:ext cx="4572000" cy="236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i="1" dirty="0">
                <a:solidFill>
                  <a:schemeClr val="bg1"/>
                </a:solidFill>
                <a:latin typeface="Montserrat" panose="00000500000000000000" pitchFamily="2" charset="-18"/>
              </a:rPr>
              <a:t>Urząd Marszałkowski Województwa Mazowieckiego w Warszawie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B453C3C-BDB9-4720-A192-16791E839EF4}"/>
              </a:ext>
            </a:extLst>
          </p:cNvPr>
          <p:cNvSpPr txBox="1"/>
          <p:nvPr/>
        </p:nvSpPr>
        <p:spPr>
          <a:xfrm>
            <a:off x="-1" y="1581839"/>
            <a:ext cx="91440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>
              <a:buClr>
                <a:srgbClr val="7D0F5C"/>
              </a:buClr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Funkcjonalności mapy </a:t>
            </a: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E61D82B-36EB-362C-3B2C-15F6F69E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47591"/>
            <a:ext cx="4659407" cy="26674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515AD92-053F-A7B6-BFED-0B280B38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77803"/>
            <a:ext cx="4484594" cy="24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4557132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558363"/>
            <a:ext cx="8239125" cy="395228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ExtraBold" pitchFamily="2" charset="-18"/>
              </a:rPr>
              <a:t>D</a:t>
            </a:r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zię</a:t>
            </a:r>
            <a:r>
              <a:rPr lang="en-US" sz="5400" dirty="0">
                <a:solidFill>
                  <a:schemeClr val="bg1"/>
                </a:solidFill>
                <a:latin typeface="Montserrat ExtraBold" pitchFamily="2" charset="-18"/>
              </a:rPr>
              <a:t>kuję</a:t>
            </a:r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 za uwagę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/>
            </a: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/>
            </a: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Radosław Rybicki</a:t>
            </a:r>
          </a:p>
          <a:p>
            <a:pPr algn="ctr"/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pl-PL" sz="1600" b="0" i="1" dirty="0">
                <a:solidFill>
                  <a:schemeClr val="bg1"/>
                </a:solidFill>
                <a:latin typeface="Montserrat" pitchFamily="2" charset="-18"/>
              </a:rPr>
              <a:t>Dyrektor Departamentu Rolnictwa i Rozwoju Obszarów Wiejskich </a:t>
            </a:r>
          </a:p>
          <a:p>
            <a:pPr algn="ctr"/>
            <a:r>
              <a:rPr lang="pl-PL" sz="1600" b="0" i="1" dirty="0">
                <a:solidFill>
                  <a:schemeClr val="bg1"/>
                </a:solidFill>
                <a:latin typeface="Montserrat" pitchFamily="2" charset="-18"/>
              </a:rPr>
              <a:t>Urzędu Marszałkowskiego Województwa Mazowieckiego w Warszawie </a:t>
            </a:r>
          </a:p>
          <a:p>
            <a:pPr algn="ctr"/>
            <a:r>
              <a:rPr lang="pl-PL" sz="1600" b="0" i="1" dirty="0">
                <a:solidFill>
                  <a:schemeClr val="bg1"/>
                </a:solidFill>
                <a:latin typeface="Montserrat" pitchFamily="2" charset="-18"/>
              </a:rPr>
              <a:t>ul. Skoczylasa 4</a:t>
            </a:r>
          </a:p>
          <a:p>
            <a:pPr algn="ctr"/>
            <a:r>
              <a:rPr lang="pl-PL" sz="1600" b="0" i="1" dirty="0">
                <a:solidFill>
                  <a:schemeClr val="bg1"/>
                </a:solidFill>
                <a:latin typeface="Montserrat" pitchFamily="2" charset="-18"/>
              </a:rPr>
              <a:t>03-469 Warszawa</a:t>
            </a:r>
          </a:p>
          <a:p>
            <a:endParaRPr lang="pl-PL" sz="1300" b="0" i="1" dirty="0">
              <a:solidFill>
                <a:schemeClr val="bg1"/>
              </a:solidFill>
              <a:latin typeface="Montserrat" pitchFamily="2" charset="-18"/>
            </a:endParaRPr>
          </a:p>
          <a:p>
            <a:endParaRPr lang="pl-PL" sz="1300" b="0" i="1" dirty="0">
              <a:solidFill>
                <a:schemeClr val="bg1"/>
              </a:solidFill>
              <a:latin typeface="Montserrat" pitchFamily="2" charset="-18"/>
            </a:endParaRPr>
          </a:p>
          <a:p>
            <a:r>
              <a:rPr lang="pl-PL" sz="1300" b="0" i="1" dirty="0">
                <a:solidFill>
                  <a:schemeClr val="bg1"/>
                </a:solidFill>
                <a:latin typeface="Montserrat" pitchFamily="2" charset="-18"/>
              </a:rPr>
              <a:t>Dane kontaktowe: </a:t>
            </a:r>
          </a:p>
          <a:p>
            <a:r>
              <a:rPr lang="pl-PL" sz="1300" b="0" i="1" dirty="0">
                <a:solidFill>
                  <a:schemeClr val="bg1"/>
                </a:solidFill>
                <a:latin typeface="Montserrat" pitchFamily="2" charset="-18"/>
              </a:rPr>
              <a:t>nr telefonu: 22 59 79 701</a:t>
            </a:r>
          </a:p>
          <a:p>
            <a:r>
              <a:rPr lang="pl-PL" sz="1300" b="0" i="1" dirty="0">
                <a:solidFill>
                  <a:schemeClr val="bg1"/>
                </a:solidFill>
                <a:latin typeface="Montserrat" pitchFamily="2" charset="-18"/>
              </a:rPr>
              <a:t>e-mail: rolnictwo@mazovia.pl 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D45FAE0-D739-5864-921C-301DC1E7A7B8}"/>
              </a:ext>
            </a:extLst>
          </p:cNvPr>
          <p:cNvGrpSpPr/>
          <p:nvPr/>
        </p:nvGrpSpPr>
        <p:grpSpPr>
          <a:xfrm>
            <a:off x="650804" y="4666814"/>
            <a:ext cx="8040758" cy="1116390"/>
            <a:chOff x="551621" y="4675451"/>
            <a:chExt cx="8040758" cy="1116390"/>
          </a:xfrm>
        </p:grpSpPr>
        <p:sp>
          <p:nvSpPr>
            <p:cNvPr id="8" name="Europejski Fundusz Rolny na rzecz Rozwoju Obszarów Wiejskich: Europa Inwestująca w obszary wiejskie.…">
              <a:extLst>
                <a:ext uri="{FF2B5EF4-FFF2-40B4-BE49-F238E27FC236}">
                  <a16:creationId xmlns:a16="http://schemas.microsoft.com/office/drawing/2014/main" id="{0CA8F103-5FFD-45AA-F85D-69C5A58A0DFA}"/>
                </a:ext>
              </a:extLst>
            </p:cNvPr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lang="pl-PL" sz="1000" dirty="0">
                  <a:latin typeface="Montserrat" pitchFamily="2" charset="-18"/>
                </a:rPr>
                <a:t>„</a:t>
              </a:r>
              <a:r>
                <a:rPr sz="1000" dirty="0">
                  <a:latin typeface="Montserrat" pitchFamily="2" charset="-18"/>
                </a:rPr>
                <a:t>Europejski Fundusz Rolny na rzecz Rozwoju Obszarów Wiejskich: Europa Inwestująca w obszary wiejskie</a:t>
              </a:r>
              <a:r>
                <a:rPr lang="pl-PL" sz="1000" dirty="0">
                  <a:latin typeface="Montserrat" pitchFamily="2" charset="-18"/>
                </a:rPr>
                <a:t>"</a:t>
              </a:r>
              <a:endParaRPr sz="1000" dirty="0">
                <a:latin typeface="Montserrat" pitchFamily="2" charset="-18"/>
              </a:endParaRP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000A940-925D-7E86-2375-30A502E2F0B2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37884"/>
              <a:chOff x="639863" y="4513736"/>
              <a:chExt cx="7154079" cy="637884"/>
            </a:xfrm>
          </p:grpSpPr>
          <p:pic>
            <p:nvPicPr>
              <p:cNvPr id="10" name="Grafika 9">
                <a:extLst>
                  <a:ext uri="{FF2B5EF4-FFF2-40B4-BE49-F238E27FC236}">
                    <a16:creationId xmlns:a16="http://schemas.microsoft.com/office/drawing/2014/main" id="{C3C9BE80-B8C2-C20D-D270-0D17D6428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58796FE8-9B92-D8C1-20B3-DC240062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8917" y="4527315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2" name="Grafika 11">
                <a:extLst>
                  <a:ext uri="{FF2B5EF4-FFF2-40B4-BE49-F238E27FC236}">
                    <a16:creationId xmlns:a16="http://schemas.microsoft.com/office/drawing/2014/main" id="{17636EBB-8147-9799-8619-8438DDE49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</p:grpSp>
      </p:grpSp>
      <p:pic>
        <p:nvPicPr>
          <p:cNvPr id="3" name="Obraz 2" descr="Obraz zawierający Czcionka, Grafika, logo, typografia&#10;&#10;Opis wygenerowany automatycznie">
            <a:extLst>
              <a:ext uri="{FF2B5EF4-FFF2-40B4-BE49-F238E27FC236}">
                <a16:creationId xmlns:a16="http://schemas.microsoft.com/office/drawing/2014/main" id="{5482865F-B1D5-93E6-4277-4E7D5ADA8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44" y="4668977"/>
            <a:ext cx="22352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4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b7ab49-311d-416e-8e97-324e2c9b47b0">DQVEUTKVX5HN-2029630870-82985</_dlc_DocId>
    <_dlc_DocIdUrl xmlns="07b7ab49-311d-416e-8e97-324e2c9b47b0">
      <Url>https://portal.umwm.local/departament/drrow/brksow/_layouts/15/DocIdRedir.aspx?ID=DQVEUTKVX5HN-2029630870-82985</Url>
      <Description>DQVEUTKVX5HN-2029630870-82985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0D936771C969468E7AF0C2825DBE2D" ma:contentTypeVersion="2" ma:contentTypeDescription="Utwórz nowy dokument." ma:contentTypeScope="" ma:versionID="633e3397433aaec03f39d8ee69344335">
  <xsd:schema xmlns:xsd="http://www.w3.org/2001/XMLSchema" xmlns:xs="http://www.w3.org/2001/XMLSchema" xmlns:p="http://schemas.microsoft.com/office/2006/metadata/properties" xmlns:ns2="03d8cb41-9c1a-4e4b-8e47-a618fcdbd5fa" xmlns:ns3="07b7ab49-311d-416e-8e97-324e2c9b47b0" targetNamespace="http://schemas.microsoft.com/office/2006/metadata/properties" ma:root="true" ma:fieldsID="10079dd1c10b8da32ee3556de92a1e5a" ns2:_="" ns3:_="">
    <xsd:import namespace="03d8cb41-9c1a-4e4b-8e47-a618fcdbd5fa"/>
    <xsd:import namespace="07b7ab49-311d-416e-8e97-324e2c9b47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8cb41-9c1a-4e4b-8e47-a618fcdbd5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7ab49-311d-416e-8e97-324e2c9b47b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10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566FCD-4366-4B80-9B26-71A87664568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3361843-38FB-44A4-BBC0-0CE5AECE58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7A071D-3627-4886-86B1-4922B789D19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07b7ab49-311d-416e-8e97-324e2c9b47b0"/>
    <ds:schemaRef ds:uri="http://purl.org/dc/dcmitype/"/>
    <ds:schemaRef ds:uri="03d8cb41-9c1a-4e4b-8e47-a618fcdbd5fa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B49BDF6-9A42-4305-B7F2-B918904C9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8cb41-9c1a-4e4b-8e47-a618fcdbd5fa"/>
    <ds:schemaRef ds:uri="07b7ab49-311d-416e-8e97-324e2c9b4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514</Words>
  <Application>Microsoft Office PowerPoint</Application>
  <PresentationFormat>Pokaz na ekranie (16:10)</PresentationFormat>
  <Paragraphs>72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Helvetica Neue</vt:lpstr>
      <vt:lpstr>Helvetica Neue Medium</vt:lpstr>
      <vt:lpstr>Lato Regular</vt:lpstr>
      <vt:lpstr>Montserrat</vt:lpstr>
      <vt:lpstr>Montserrat ExtraBold</vt:lpstr>
      <vt:lpstr>Wingdings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KOBIET WIEJSKICH  „KOBIETY  TO DOBRY  KLIMAT”</dc:title>
  <dc:creator>Dominika Długosz-Dzierżanowska</dc:creator>
  <cp:lastModifiedBy>Oręziak Sylwia</cp:lastModifiedBy>
  <cp:revision>27</cp:revision>
  <dcterms:modified xsi:type="dcterms:W3CDTF">2023-06-19T11:46:00Z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0x010100230D936771C969468E7AF0C2825DBE2D</vt:lpwstr>
  </property>
  <property fmtid="{D5CDD505-2E9C-101B-9397-08002B2CF9AE}" pid="3" name="_dlc_DocIdItemGuid">
    <vt:lpwstr>7c55ba49-198f-4317-9293-860185522b23</vt:lpwstr>
  </property>
</Properties>
</file>