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74" r:id="rId3"/>
  </p:sldMasterIdLst>
  <p:notesMasterIdLst>
    <p:notesMasterId r:id="rId26"/>
  </p:notesMasterIdLst>
  <p:sldIdLst>
    <p:sldId id="256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303" r:id="rId12"/>
    <p:sldId id="298" r:id="rId13"/>
    <p:sldId id="299" r:id="rId14"/>
    <p:sldId id="297" r:id="rId15"/>
    <p:sldId id="282" r:id="rId16"/>
    <p:sldId id="289" r:id="rId17"/>
    <p:sldId id="300" r:id="rId18"/>
    <p:sldId id="280" r:id="rId19"/>
    <p:sldId id="283" r:id="rId20"/>
    <p:sldId id="271" r:id="rId21"/>
    <p:sldId id="269" r:id="rId22"/>
    <p:sldId id="301" r:id="rId23"/>
    <p:sldId id="302" r:id="rId24"/>
    <p:sldId id="286" r:id="rId25"/>
  </p:sldIdLst>
  <p:sldSz cx="9144000" cy="5715000" type="screen16x10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178308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356616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534924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713231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891539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1069847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1248155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1426462" algn="ctr" defTabSz="9509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36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usz Rutkowski" initials="MR" lastIdx="2" clrIdx="0">
    <p:extLst>
      <p:ext uri="{19B8F6BF-5375-455C-9EA6-DF929625EA0E}">
        <p15:presenceInfo xmlns:p15="http://schemas.microsoft.com/office/powerpoint/2012/main" userId="Mariusz Rutkowski" providerId="None"/>
      </p:ext>
    </p:extLst>
  </p:cmAuthor>
  <p:cmAuthor id="2" name="Pawel Krzeczunowicz" initials="PK" lastIdx="2" clrIdx="1">
    <p:extLst>
      <p:ext uri="{19B8F6BF-5375-455C-9EA6-DF929625EA0E}">
        <p15:presenceInfo xmlns:p15="http://schemas.microsoft.com/office/powerpoint/2012/main" userId="b360de1e4054c76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0F5C"/>
    <a:srgbClr val="C80835"/>
    <a:srgbClr val="EE6508"/>
    <a:srgbClr val="FDC70C"/>
    <a:srgbClr val="88BD23"/>
    <a:srgbClr val="F06608"/>
    <a:srgbClr val="DC093A"/>
    <a:srgbClr val="E99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1116" y="90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1pPr>
    <a:lvl2pPr indent="89154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2pPr>
    <a:lvl3pPr indent="178308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3pPr>
    <a:lvl4pPr indent="267462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4pPr>
    <a:lvl5pPr indent="356616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5pPr>
    <a:lvl6pPr indent="445770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6pPr>
    <a:lvl7pPr indent="534924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7pPr>
    <a:lvl8pPr indent="624077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8pPr>
    <a:lvl9pPr indent="713231" defTabSz="178308" latinLnBrk="0">
      <a:lnSpc>
        <a:spcPct val="117999"/>
      </a:lnSpc>
      <a:defRPr sz="858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8EBD1-19C1-4045-B00D-91DFB6C3BD7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7660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61722-E377-554E-916D-1AFB1BF423A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525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61722-E377-554E-916D-1AFB1BF423A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63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61722-E377-554E-916D-1AFB1BF423A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4177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A61722-E377-554E-916D-1AFB1BF423A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07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0503" y="4941609"/>
            <a:ext cx="8239126" cy="26540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2437" y="1072913"/>
            <a:ext cx="8239127" cy="1936750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0504" y="3009663"/>
            <a:ext cx="8239125" cy="793750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2050351"/>
            <a:ext cx="8239125" cy="161429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435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2439" y="448304"/>
            <a:ext cx="8239125" cy="3017327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1pPr>
            <a:lvl2pPr marL="0" indent="1714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2pPr>
            <a:lvl3pPr marL="0" indent="3429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3pPr>
            <a:lvl4pPr marL="0" indent="51435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4pPr>
            <a:lvl5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9375" b="1" spc="-94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3442575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4448106"/>
            <a:ext cx="7575020" cy="26540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Attribution</a:t>
            </a:r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57721" y="2058275"/>
            <a:ext cx="7828558" cy="1598450"/>
          </a:xfrm>
          <a:prstGeom prst="rect">
            <a:avLst/>
          </a:prstGeom>
        </p:spPr>
        <p:txBody>
          <a:bodyPr/>
          <a:lstStyle>
            <a:lvl1pPr marL="239596" indent="-17621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239596" indent="-4763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239596" indent="1666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239596" indent="33813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239596" indent="509588">
              <a:spcBef>
                <a:spcPts val="0"/>
              </a:spcBef>
              <a:buSzTx/>
              <a:buNone/>
              <a:defRPr sz="3188" spc="-64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5910263" y="423334"/>
            <a:ext cx="2789662" cy="24790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5062539" y="1657615"/>
            <a:ext cx="3914775" cy="506257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52388" y="206375"/>
            <a:ext cx="6229350" cy="51911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4" y="1251497"/>
            <a:ext cx="8207375" cy="1673472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latin typeface="Arial Ligh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957F1B7-8252-3F97-BFD5-8BAE9AE0D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8457" y="4782308"/>
            <a:ext cx="1930400" cy="44834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C19FA21-4716-B6D2-EC74-DB14DCB8FC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2469112" y="5093457"/>
            <a:ext cx="676494" cy="7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450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B874D50-0E5D-9BE5-AE58-B7888433FF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967296" y="4853801"/>
            <a:ext cx="901700" cy="959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43AD7BA-47BA-9E40-14EB-BC870D489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4" y="1251497"/>
            <a:ext cx="8207375" cy="1673472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D3AB47F-7FDB-EA16-0A71-E82DBC10B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latin typeface="Arial Ligh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259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352423"/>
            <a:ext cx="8207375" cy="100927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422252"/>
            <a:ext cx="8207375" cy="2770638"/>
          </a:xfrm>
          <a:prstGeom prst="roundRect">
            <a:avLst>
              <a:gd name="adj" fmla="val 3623"/>
            </a:avLst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CF336492-6E6D-CE64-42B1-86E60A2991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787426" y="5162183"/>
            <a:ext cx="597283" cy="63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41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531" y="518584"/>
            <a:ext cx="6114157" cy="578159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4" y="1521355"/>
            <a:ext cx="4046537" cy="3675062"/>
          </a:xfrm>
          <a:prstGeom prst="roundRect">
            <a:avLst>
              <a:gd name="adj" fmla="val 2566"/>
            </a:avLst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5"/>
            <a:ext cx="4046537" cy="3675062"/>
          </a:xfrm>
          <a:prstGeom prst="roundRect">
            <a:avLst>
              <a:gd name="adj" fmla="val 2380"/>
            </a:avLst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967BADD-F85F-9DE9-4886-643AD81456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7316766" y="5196417"/>
            <a:ext cx="546175" cy="58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231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4" y="1400969"/>
            <a:ext cx="4029869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4" y="2087563"/>
            <a:ext cx="4029869" cy="3108854"/>
          </a:xfrm>
          <a:prstGeom prst="roundRect">
            <a:avLst>
              <a:gd name="adj" fmla="val 2630"/>
            </a:avLst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4046538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2"/>
            <a:ext cx="4046538" cy="3105327"/>
          </a:xfrm>
          <a:prstGeom prst="roundRect">
            <a:avLst>
              <a:gd name="adj" fmla="val 2174"/>
            </a:avLst>
          </a:prstGeo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90C8F5F-C628-703C-5963-348AA8BEC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1531" y="518584"/>
            <a:ext cx="6114157" cy="578159"/>
          </a:xfrm>
        </p:spPr>
        <p:txBody>
          <a:bodyPr>
            <a:normAutofit/>
          </a:bodyPr>
          <a:lstStyle>
            <a:lvl1pPr algn="ctr">
              <a:defRPr sz="2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5C31825-096B-F942-8B69-4074DF2FF6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469113" y="5254939"/>
            <a:ext cx="524747" cy="55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81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433386" y="-539750"/>
            <a:ext cx="10029825" cy="667455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2968625"/>
            <a:ext cx="8239125" cy="1936750"/>
          </a:xfrm>
          <a:prstGeom prst="rect">
            <a:avLst/>
          </a:prstGeom>
        </p:spPr>
        <p:txBody>
          <a:bodyPr anchor="b"/>
          <a:lstStyle>
            <a:lvl1pPr>
              <a:defRPr sz="4350" spc="-87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2885" y="460891"/>
            <a:ext cx="8238233" cy="265408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135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4837463"/>
            <a:ext cx="8239125" cy="465397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A62D5A02-B2E1-3188-508D-F1790DB6D0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469112" y="5093457"/>
            <a:ext cx="676494" cy="7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87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D897D0A-FB2C-20AE-8106-B287E10841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469112" y="5093457"/>
            <a:ext cx="676494" cy="7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37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278410"/>
            <a:ext cx="3110706" cy="84778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518584"/>
            <a:ext cx="4788297" cy="4674306"/>
          </a:xfrm>
          <a:prstGeom prst="roundRect">
            <a:avLst>
              <a:gd name="adj" fmla="val 1984"/>
            </a:avLst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3" y="2126198"/>
            <a:ext cx="3110706" cy="3066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DDF4EC1-0221-A426-D033-D8B5A4B14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695941" y="5187555"/>
            <a:ext cx="588574" cy="62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430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518584"/>
            <a:ext cx="4788298" cy="4674306"/>
          </a:xfrm>
          <a:prstGeom prst="roundRect">
            <a:avLst>
              <a:gd name="adj" fmla="val 2272"/>
            </a:avLst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1D6158A-E2AC-466E-E401-E86AFA835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78410"/>
            <a:ext cx="3110706" cy="84778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1D4B9544-8F18-F4DB-A855-15DEEBB0D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8313" y="2126198"/>
            <a:ext cx="3110706" cy="3066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BBC6725-15D9-F3CB-23E9-6AB0BD4228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6695941" y="5187555"/>
            <a:ext cx="588574" cy="62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301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5DE695D-652E-5409-8A70-7F9AF1938653}"/>
              </a:ext>
            </a:extLst>
          </p:cNvPr>
          <p:cNvSpPr txBox="1">
            <a:spLocks/>
          </p:cNvSpPr>
          <p:nvPr userDrawn="1"/>
        </p:nvSpPr>
        <p:spPr>
          <a:xfrm>
            <a:off x="0" y="1"/>
            <a:ext cx="9144000" cy="78231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2700"/>
              <a:t>Click to edit Master title style</a:t>
            </a:r>
            <a:endParaRPr lang="en-BE" sz="2700" dirty="0"/>
          </a:p>
        </p:txBody>
      </p:sp>
    </p:spTree>
    <p:extLst>
      <p:ext uri="{BB962C8B-B14F-4D97-AF65-F5344CB8AC3E}">
        <p14:creationId xmlns:p14="http://schemas.microsoft.com/office/powerpoint/2010/main" val="16695742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55260D-FBE9-4755-2C75-1B99BA0B9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A7990F4-4FD5-84DB-7387-E9E77ED7951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3270" y="1226503"/>
            <a:ext cx="8257461" cy="326199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30723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range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EECC6-A4C2-E455-8FA8-28B3082E4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32315"/>
            <a:ext cx="9144000" cy="782319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39846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EECC6-A4C2-E455-8FA8-28B3082E4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319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721364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EECC6-A4C2-E455-8FA8-28B3082E4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319"/>
          </a:xfrm>
          <a:blipFill dpi="0" rotWithShape="1">
            <a:blip r:embed="rId2"/>
            <a:srcRect/>
            <a:tile tx="0" ty="0" sx="50000" sy="50000" flip="none" algn="tl"/>
          </a:blipFill>
        </p:spPr>
        <p:txBody>
          <a:bodyPr/>
          <a:lstStyle/>
          <a:p>
            <a:r>
              <a:rPr lang="en-GB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664002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1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 baseline="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2503-E53E-4835-81CF-7EE9E123684D}" type="datetimeFigureOut">
              <a:rPr lang="en-GB" smtClean="0"/>
              <a:t>21/06/2023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BF46-1209-4155-A1E9-160D1F868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937920"/>
      </p:ext>
    </p:extLst>
  </p:cSld>
  <p:clrMapOvr>
    <a:masterClrMapping/>
  </p:clrMapOvr>
  <p:transition spd="slow" advTm="3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4114800" y="-84667"/>
            <a:ext cx="4554314" cy="5889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529168"/>
            <a:ext cx="3667125" cy="2450947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2439" y="2941908"/>
            <a:ext cx="3667125" cy="2243927"/>
          </a:xfrm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  <a:lvl2pPr marL="0" indent="1714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2pPr>
            <a:lvl3pPr marL="0" indent="3429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3pPr>
            <a:lvl4pPr marL="0" indent="51435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4pPr>
            <a:lvl5pPr marL="0" indent="68580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1798"/>
            <a:ext cx="20839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3667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52439" y="1770211"/>
            <a:ext cx="3667125" cy="3440263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4572000" y="-169694"/>
            <a:ext cx="4093828" cy="606493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3667125" cy="597958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2437" y="1889125"/>
            <a:ext cx="8239127" cy="1936750"/>
          </a:xfrm>
          <a:prstGeom prst="rect">
            <a:avLst/>
          </a:prstGeom>
        </p:spPr>
        <p:txBody>
          <a:bodyPr anchor="ctr"/>
          <a:lstStyle>
            <a:lvl1pPr>
              <a:defRPr sz="4350" b="0" spc="-87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1798"/>
            <a:ext cx="208390" cy="2064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895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Slide Subtitle</a:t>
            </a:r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958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2439" y="988734"/>
            <a:ext cx="8239125" cy="389492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309563">
              <a:lnSpc>
                <a:spcPct val="100000"/>
              </a:lnSpc>
              <a:spcBef>
                <a:spcPts val="0"/>
              </a:spcBef>
              <a:buSzTx/>
              <a:buNone/>
              <a:defRPr sz="2063" b="1"/>
            </a:lvl1pPr>
          </a:lstStyle>
          <a:p>
            <a:r>
              <a:t>Agenda Subtitle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1pPr>
            <a:lvl2pPr marL="0" indent="1714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2pPr>
            <a:lvl3pPr marL="0" indent="3429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3pPr>
            <a:lvl4pPr marL="0" indent="51435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4pPr>
            <a:lvl5pPr marL="0" indent="685800" defTabSz="309563">
              <a:lnSpc>
                <a:spcPct val="100000"/>
              </a:lnSpc>
              <a:spcBef>
                <a:spcPts val="675"/>
              </a:spcBef>
              <a:buSzTx/>
              <a:buNone/>
              <a:defRPr sz="2063" spc="-21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9.emf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8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452439" y="449792"/>
            <a:ext cx="8239125" cy="597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2439" y="1770210"/>
            <a:ext cx="8239125" cy="34400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65463" y="5400033"/>
            <a:ext cx="208390" cy="20646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19075">
              <a:defRPr sz="675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188" b="1" i="0" u="none" strike="noStrike" cap="none" spc="-64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228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457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685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914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1430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3716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16002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18288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057400" marR="0" indent="-228600" algn="l" defTabSz="914377" rtl="0" latinLnBrk="0">
        <a:lnSpc>
          <a:spcPct val="90000"/>
        </a:lnSpc>
        <a:spcBef>
          <a:spcPts val="1688"/>
        </a:spcBef>
        <a:spcAft>
          <a:spcPts val="0"/>
        </a:spcAft>
        <a:buClrTx/>
        <a:buSzPct val="123000"/>
        <a:buFontTx/>
        <a:buChar char="•"/>
        <a:tabLst/>
        <a:defRPr sz="1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3" y="1085263"/>
            <a:ext cx="8207375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3" y="2201333"/>
            <a:ext cx="8214198" cy="29915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7" name="Image 7">
            <a:extLst>
              <a:ext uri="{FF2B5EF4-FFF2-40B4-BE49-F238E27FC236}">
                <a16:creationId xmlns:a16="http://schemas.microsoft.com/office/drawing/2014/main" id="{FC986B8A-648C-E0C5-E67D-3EF0CC4F20C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 rot="5400000">
            <a:off x="8474625" y="-89043"/>
            <a:ext cx="184522" cy="255473"/>
          </a:xfrm>
          <a:prstGeom prst="rect">
            <a:avLst/>
          </a:prstGeom>
        </p:spPr>
      </p:pic>
      <p:sp>
        <p:nvSpPr>
          <p:cNvPr id="8" name="ZoneTexte 8">
            <a:extLst>
              <a:ext uri="{FF2B5EF4-FFF2-40B4-BE49-F238E27FC236}">
                <a16:creationId xmlns:a16="http://schemas.microsoft.com/office/drawing/2014/main" id="{B061B705-384D-A3F3-97C7-298E98FD5DC7}"/>
              </a:ext>
            </a:extLst>
          </p:cNvPr>
          <p:cNvSpPr txBox="1"/>
          <p:nvPr userDrawn="1"/>
        </p:nvSpPr>
        <p:spPr>
          <a:xfrm>
            <a:off x="4611432" y="190042"/>
            <a:ext cx="4190110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600" spc="169">
                <a:latin typeface="Arial Narrow" panose="020B0604020202020204" pitchFamily="34" charset="0"/>
                <a:ea typeface="Inter" panose="020B0502030000000004" pitchFamily="34" charset="0"/>
                <a:cs typeface="Arial Narrow" panose="020B0604020202020204" pitchFamily="34" charset="0"/>
              </a:rPr>
              <a:t>EU CAP NETWORK PRESENTATION:</a:t>
            </a:r>
            <a:r>
              <a:rPr lang="fr-FR" sz="600" b="1" spc="169">
                <a:latin typeface="Arial Narrow" panose="020B0604020202020204" pitchFamily="34" charset="0"/>
                <a:ea typeface="Inter" panose="020B0502030000000004" pitchFamily="34" charset="0"/>
                <a:cs typeface="Arial Narrow" panose="020B0604020202020204" pitchFamily="34" charset="0"/>
              </a:rPr>
              <a:t>AWP 2022-2023</a:t>
            </a:r>
            <a:endParaRPr lang="fr-FR" sz="600" b="1" spc="169">
              <a:latin typeface="Arial Narrow" panose="020B0604020202020204" pitchFamily="34" charset="0"/>
              <a:ea typeface="Inter Semi Bold" panose="020B0502030000000004" pitchFamily="34" charset="0"/>
              <a:cs typeface="Arial Narrow" panose="020B0604020202020204" pitchFamily="34" charset="0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7C4B1742-2878-4521-D37B-20AFD5E440F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2365912" cy="114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1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Tx/>
        <a:buBlip>
          <a:blip r:embed="rId13"/>
        </a:buBlip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3"/>
        </a:buBlip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3"/>
        </a:buBlip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3"/>
        </a:buBlip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Tx/>
        <a:buBlip>
          <a:blip r:embed="rId13"/>
        </a:buBlip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-4">
          <p15:clr>
            <a:srgbClr val="F26B43"/>
          </p15:clr>
        </p15:guide>
        <p15:guide id="3" pos="295">
          <p15:clr>
            <a:srgbClr val="F26B43"/>
          </p15:clr>
        </p15:guide>
        <p15:guide id="4" pos="5465">
          <p15:clr>
            <a:srgbClr val="F26B43"/>
          </p15:clr>
        </p15:guide>
        <p15:guide id="5" orient="horz" pos="2944">
          <p15:clr>
            <a:srgbClr val="F26B43"/>
          </p15:clr>
        </p15:guide>
        <p15:guide id="6" orient="horz" pos="146">
          <p15:clr>
            <a:srgbClr val="F26B43"/>
          </p15:clr>
        </p15:guide>
        <p15:guide id="7" pos="147">
          <p15:clr>
            <a:srgbClr val="F26B43"/>
          </p15:clr>
        </p15:guide>
        <p15:guide id="8" orient="horz" pos="294">
          <p15:clr>
            <a:srgbClr val="F26B43"/>
          </p15:clr>
        </p15:guide>
        <p15:guide id="9" pos="5612">
          <p15:clr>
            <a:srgbClr val="F26B43"/>
          </p15:clr>
        </p15:guide>
        <p15:guide id="10" orient="horz" pos="3092">
          <p15:clr>
            <a:srgbClr val="F26B43"/>
          </p15:clr>
        </p15:guide>
        <p15:guide id="11" orient="horz">
          <p15:clr>
            <a:srgbClr val="F26B43"/>
          </p15:clr>
        </p15:guide>
        <p15:guide id="12" orient="horz" pos="3240">
          <p15:clr>
            <a:srgbClr val="F26B43"/>
          </p15:clr>
        </p15:guide>
        <p15:guide id="13" pos="2880">
          <p15:clr>
            <a:srgbClr val="F26B43"/>
          </p15:clr>
        </p15:guide>
        <p15:guide id="14" pos="5738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942350-C0C0-2792-A84F-AEE33E9C2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2319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BE" dirty="0"/>
          </a:p>
        </p:txBody>
      </p:sp>
      <p:pic>
        <p:nvPicPr>
          <p:cNvPr id="3" name="Picture 7">
            <a:extLst>
              <a:ext uri="{FF2B5EF4-FFF2-40B4-BE49-F238E27FC236}">
                <a16:creationId xmlns:a16="http://schemas.microsoft.com/office/drawing/2014/main" id="{46B9F928-A217-2C8C-8240-BF9E2E3B6D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6239" t="15437" r="4861" b="15263"/>
          <a:stretch/>
        </p:blipFill>
        <p:spPr>
          <a:xfrm>
            <a:off x="177026" y="4611633"/>
            <a:ext cx="1991582" cy="798089"/>
          </a:xfrm>
          <a:prstGeom prst="rect">
            <a:avLst/>
          </a:prstGeom>
        </p:spPr>
      </p:pic>
      <p:pic>
        <p:nvPicPr>
          <p:cNvPr id="4" name="Picture 6">
            <a:extLst>
              <a:ext uri="{FF2B5EF4-FFF2-40B4-BE49-F238E27FC236}">
                <a16:creationId xmlns:a16="http://schemas.microsoft.com/office/drawing/2014/main" id="{39CF2A18-6876-1E52-D29B-169CF0DB50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t="7299" r="6154" b="2384"/>
          <a:stretch/>
        </p:blipFill>
        <p:spPr>
          <a:xfrm>
            <a:off x="6501044" y="4735589"/>
            <a:ext cx="2465930" cy="551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0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b="0" i="0" kern="1200"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35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eu-cap-network.ec.europa.eu/news-events/events/eu-cap-network-seminar-smart-circular-farming-address-high-energy-and-fertiliser-prices-2022-12-06_en" TargetMode="External"/><Relationship Id="rId3" Type="http://schemas.openxmlformats.org/officeDocument/2006/relationships/hyperlink" Target="https://eu-cap-network.ec.europa.eu/events/eu-cap-network-launch-event_en" TargetMode="External"/><Relationship Id="rId7" Type="http://schemas.openxmlformats.org/officeDocument/2006/relationships/hyperlink" Target="https://eu-cap-network.ec.europa.eu/news-events/events/eu-cap-network-workshop-young-entrepreneurs-engines-innovation-rural-areas-2022-11-30_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eu-cap-network.ec.europa.eu/events/advancing-gender-equality-rural-areas-eu_en" TargetMode="External"/><Relationship Id="rId5" Type="http://schemas.openxmlformats.org/officeDocument/2006/relationships/hyperlink" Target="https://eu-cap-network.ec.europa.eu/events/2nd-meeting-forum-best-practices-agri-food-supply-chain_en" TargetMode="External"/><Relationship Id="rId10" Type="http://schemas.openxmlformats.org/officeDocument/2006/relationships/hyperlink" Target="https://eu-cap-network.ec.europa.eu/news-events/events/eu-cap-network-workshop-enhancing-food-security-under-changing-weather-patterns-farm-adaptation-2023-03-14_en" TargetMode="External"/><Relationship Id="rId4" Type="http://schemas.openxmlformats.org/officeDocument/2006/relationships/hyperlink" Target="https://eu-cap-network.ec.europa.eu/events/how-assess-direct-payment-interventions-new-cap_en" TargetMode="External"/><Relationship Id="rId9" Type="http://schemas.openxmlformats.org/officeDocument/2006/relationships/hyperlink" Target="https://eu-cap-network.ec.europa.eu/news-events/events/eu-cap-network-brokerage-event-get-involved-horizon-europe-advisory-networks-2023-01-17_e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eu-cap-network.ec.europa.eu/events/fostering-effective-and-integrated-akis-member-states_en" TargetMode="External"/><Relationship Id="rId3" Type="http://schemas.openxmlformats.org/officeDocument/2006/relationships/hyperlink" Target="https://eu-cap-network.ec.europa.eu/events/1st-national-networks-meeting_en" TargetMode="External"/><Relationship Id="rId7" Type="http://schemas.openxmlformats.org/officeDocument/2006/relationships/hyperlink" Target="https://eu-cap-network.ec.europa.eu/events/addressing-data-gaps-evaluate-cap-strategic-plans_e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hyperlink" Target="https://eu-cap-network.ec.europa.eu/news-events/events/eu-cap-network-workshop-animal-welfare-and-innovation-2023-05-09_en" TargetMode="External"/><Relationship Id="rId5" Type="http://schemas.openxmlformats.org/officeDocument/2006/relationships/hyperlink" Target="https://eu-cap-network.ec.europa.eu/news-events/events/eu-cap-network-workshop-innovative-arable-crop-protection-using-pesticides-sustainably-2023-04-19_en" TargetMode="External"/><Relationship Id="rId4" Type="http://schemas.openxmlformats.org/officeDocument/2006/relationships/hyperlink" Target="https://eu-cap-network.ec.europa.eu/news-events/events/designing-good-evaluation-plans-new-cap-2023-03-30_e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45;p27">
            <a:extLst>
              <a:ext uri="{FF2B5EF4-FFF2-40B4-BE49-F238E27FC236}">
                <a16:creationId xmlns:a16="http://schemas.microsoft.com/office/drawing/2014/main" id="{5AC3617E-98CA-DFC0-DA49-05E41725D3D7}"/>
              </a:ext>
            </a:extLst>
          </p:cNvPr>
          <p:cNvSpPr/>
          <p:nvPr/>
        </p:nvSpPr>
        <p:spPr>
          <a:xfrm>
            <a:off x="0" y="-1"/>
            <a:ext cx="9144000" cy="4525108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0" y="622248"/>
            <a:ext cx="9144000" cy="2835284"/>
          </a:xfrm>
        </p:spPr>
        <p:txBody>
          <a:bodyPr>
            <a:normAutofit/>
          </a:bodyPr>
          <a:lstStyle/>
          <a:p>
            <a:pPr algn="ctr"/>
            <a:endParaRPr lang="en-US" sz="5200" dirty="0">
              <a:solidFill>
                <a:schemeClr val="bg1"/>
              </a:solidFill>
              <a:latin typeface="Montserrat ExtraBold" pitchFamily="2" charset="-18"/>
            </a:endParaRPr>
          </a:p>
          <a:p>
            <a:pPr algn="ctr"/>
            <a:r>
              <a:rPr lang="en-US" sz="5200" dirty="0">
                <a:solidFill>
                  <a:schemeClr val="bg1"/>
                </a:solidFill>
                <a:latin typeface="Montserrat ExtraBold" pitchFamily="2" charset="-18"/>
              </a:rPr>
              <a:t>ksowplus.pl</a:t>
            </a:r>
            <a:endParaRPr lang="pl-PL" sz="5200" dirty="0">
              <a:solidFill>
                <a:schemeClr val="bg1"/>
              </a:solidFill>
              <a:latin typeface="Montserrat ExtraBold" pitchFamily="2" charset="-18"/>
            </a:endParaRPr>
          </a:p>
          <a:p>
            <a:pPr algn="ctr"/>
            <a:endParaRPr lang="en-US" sz="2400" b="0" i="1" dirty="0">
              <a:solidFill>
                <a:schemeClr val="bg1"/>
              </a:solidFill>
              <a:latin typeface="Montserrat" pitchFamily="2" charset="-18"/>
            </a:endParaRPr>
          </a:p>
          <a:p>
            <a:pPr algn="ctr"/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Warszawa</a:t>
            </a: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, </a:t>
            </a:r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21 </a:t>
            </a:r>
            <a:r>
              <a:rPr lang="en-US" sz="2400" b="0" i="1" dirty="0" err="1">
                <a:solidFill>
                  <a:schemeClr val="bg1"/>
                </a:solidFill>
                <a:latin typeface="Montserrat" pitchFamily="2" charset="-18"/>
              </a:rPr>
              <a:t>czerwca</a:t>
            </a: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 2023</a:t>
            </a:r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 r.</a:t>
            </a:r>
            <a:endParaRPr lang="pl-PL" sz="2400" b="0" i="1" dirty="0">
              <a:solidFill>
                <a:schemeClr val="bg1"/>
              </a:solidFill>
              <a:latin typeface="Montserrat" pitchFamily="2" charset="-18"/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F92BAE93-AB50-FFF4-C3DA-11601D970457}"/>
              </a:ext>
            </a:extLst>
          </p:cNvPr>
          <p:cNvGrpSpPr/>
          <p:nvPr/>
        </p:nvGrpSpPr>
        <p:grpSpPr>
          <a:xfrm>
            <a:off x="551621" y="4675451"/>
            <a:ext cx="8040758" cy="1116390"/>
            <a:chOff x="551621" y="4675451"/>
            <a:chExt cx="8040758" cy="1116390"/>
          </a:xfrm>
        </p:grpSpPr>
        <p:sp>
          <p:nvSpPr>
            <p:cNvPr id="157" name="Europejski Fundusz Rolny na rzecz Rozwoju Obszarów Wiejskich: Europa Inwestująca w obszary wiejskie.…"/>
            <p:cNvSpPr txBox="1"/>
            <p:nvPr/>
          </p:nvSpPr>
          <p:spPr>
            <a:xfrm>
              <a:off x="551621" y="5436597"/>
              <a:ext cx="8040758" cy="3552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normAutofit/>
            </a:bodyPr>
            <a:lstStyle/>
            <a:p>
              <a:pPr defTabSz="168593">
                <a:defRPr sz="1300">
                  <a:solidFill>
                    <a:srgbClr val="000000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sz="1000" dirty="0" err="1">
                  <a:latin typeface="Montserrat" pitchFamily="2" charset="-18"/>
                </a:rPr>
                <a:t>Europejski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Fundusz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Rolny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na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rzecz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Rozwoju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Obszarów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Wiejskich</a:t>
              </a:r>
              <a:r>
                <a:rPr sz="1000" dirty="0">
                  <a:latin typeface="Montserrat" pitchFamily="2" charset="-18"/>
                </a:rPr>
                <a:t>: Europa </a:t>
              </a:r>
              <a:r>
                <a:rPr sz="1000" dirty="0" err="1">
                  <a:latin typeface="Montserrat" pitchFamily="2" charset="-18"/>
                </a:rPr>
                <a:t>Inwestująca</a:t>
              </a:r>
              <a:r>
                <a:rPr sz="1000" dirty="0">
                  <a:latin typeface="Montserrat" pitchFamily="2" charset="-18"/>
                </a:rPr>
                <a:t> w </a:t>
              </a:r>
              <a:r>
                <a:rPr sz="1000" dirty="0" err="1">
                  <a:latin typeface="Montserrat" pitchFamily="2" charset="-18"/>
                </a:rPr>
                <a:t>obszary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wiejskie</a:t>
              </a:r>
              <a:r>
                <a:rPr sz="1000" dirty="0">
                  <a:latin typeface="Montserrat" pitchFamily="2" charset="-18"/>
                </a:rPr>
                <a:t>.</a:t>
              </a:r>
            </a:p>
          </p:txBody>
        </p:sp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7599DBDC-54E7-4D7E-5306-D3B70F60A32F}"/>
                </a:ext>
              </a:extLst>
            </p:cNvPr>
            <p:cNvGrpSpPr/>
            <p:nvPr/>
          </p:nvGrpSpPr>
          <p:grpSpPr>
            <a:xfrm>
              <a:off x="994960" y="4675451"/>
              <a:ext cx="7154079" cy="627089"/>
              <a:chOff x="639863" y="4513736"/>
              <a:chExt cx="7154079" cy="627089"/>
            </a:xfrm>
          </p:grpSpPr>
          <p:pic>
            <p:nvPicPr>
              <p:cNvPr id="7" name="Grafika 6">
                <a:extLst>
                  <a:ext uri="{FF2B5EF4-FFF2-40B4-BE49-F238E27FC236}">
                    <a16:creationId xmlns:a16="http://schemas.microsoft.com/office/drawing/2014/main" id="{5B095988-F697-68ED-4012-A658195C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823372" y="4513736"/>
                <a:ext cx="970570" cy="627089"/>
              </a:xfrm>
              <a:prstGeom prst="rect">
                <a:avLst/>
              </a:prstGeom>
            </p:spPr>
          </p:pic>
          <p:pic>
            <p:nvPicPr>
              <p:cNvPr id="9" name="Obraz 8">
                <a:extLst>
                  <a:ext uri="{FF2B5EF4-FFF2-40B4-BE49-F238E27FC236}">
                    <a16:creationId xmlns:a16="http://schemas.microsoft.com/office/drawing/2014/main" id="{A34CF048-B836-3533-0185-05569C47E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3005" y="4513736"/>
                <a:ext cx="1515002" cy="624305"/>
              </a:xfrm>
              <a:prstGeom prst="rect">
                <a:avLst/>
              </a:prstGeom>
            </p:spPr>
          </p:pic>
          <p:pic>
            <p:nvPicPr>
              <p:cNvPr id="11" name="Grafika 10">
                <a:extLst>
                  <a:ext uri="{FF2B5EF4-FFF2-40B4-BE49-F238E27FC236}">
                    <a16:creationId xmlns:a16="http://schemas.microsoft.com/office/drawing/2014/main" id="{693FD85D-21E1-43E6-7CA2-FD30D5B89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9863" y="4513736"/>
                <a:ext cx="940631" cy="627088"/>
              </a:xfrm>
              <a:prstGeom prst="rect">
                <a:avLst/>
              </a:prstGeom>
            </p:spPr>
          </p:pic>
          <p:pic>
            <p:nvPicPr>
              <p:cNvPr id="8" name="Obraz 7">
                <a:extLst>
                  <a:ext uri="{FF2B5EF4-FFF2-40B4-BE49-F238E27FC236}">
                    <a16:creationId xmlns:a16="http://schemas.microsoft.com/office/drawing/2014/main" id="{976877D9-CE40-713A-0B31-C3997703A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0518" y="4514857"/>
                <a:ext cx="690343" cy="625967"/>
              </a:xfrm>
              <a:prstGeom prst="rect">
                <a:avLst/>
              </a:prstGeom>
            </p:spPr>
          </p:pic>
        </p:grpSp>
      </p:grp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3FD40FE1-F83D-ACE6-DAFA-29EA49FECC77}"/>
              </a:ext>
            </a:extLst>
          </p:cNvPr>
          <p:cNvCxnSpPr>
            <a:cxnSpLocks/>
          </p:cNvCxnSpPr>
          <p:nvPr/>
        </p:nvCxnSpPr>
        <p:spPr>
          <a:xfrm>
            <a:off x="1695938" y="4525107"/>
            <a:ext cx="5783385" cy="0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A0C2F3-ACEE-15CC-E7E4-182263D3F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4" y="0"/>
            <a:ext cx="905141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F0E404-B0B1-10A8-EE59-07674B1D1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932" y="0"/>
            <a:ext cx="717213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883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D6DD4D-17A3-6CC8-7F2E-5A3084671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4" y="0"/>
            <a:ext cx="905141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9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1442557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20156"/>
            <a:ext cx="8239125" cy="1422401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" panose="00000500000000000000" pitchFamily="2" charset="-18"/>
              </a:rPr>
              <a:t>ksowplus.pl</a:t>
            </a:r>
            <a:endParaRPr lang="pl-PL" sz="2400" dirty="0">
              <a:solidFill>
                <a:schemeClr val="bg1"/>
              </a:solidFill>
              <a:latin typeface="Montserrat" panose="00000500000000000000" pitchFamily="2" charset="-18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F0B699CE-5A68-E2BC-D0E7-A09A1A60625B}"/>
              </a:ext>
            </a:extLst>
          </p:cNvPr>
          <p:cNvSpPr txBox="1"/>
          <p:nvPr/>
        </p:nvSpPr>
        <p:spPr>
          <a:xfrm>
            <a:off x="317642" y="3037310"/>
            <a:ext cx="3949555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2438338">
              <a:buClr>
                <a:srgbClr val="7D0F5C"/>
              </a:buClr>
            </a:pP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Zapraszamy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od</a:t>
            </a:r>
          </a:p>
          <a:p>
            <a:pPr defTabSz="2438338">
              <a:buClr>
                <a:srgbClr val="7D0F5C"/>
              </a:buClr>
            </a:pP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1 </a:t>
            </a:r>
            <a:r>
              <a:rPr lang="en-US" sz="3200" dirty="0" err="1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lipca</a:t>
            </a:r>
            <a:r>
              <a:rPr lang="en-US" sz="3200" dirty="0">
                <a:solidFill>
                  <a:schemeClr val="tx1">
                    <a:lumMod val="50000"/>
                  </a:schemeClr>
                </a:solidFill>
                <a:latin typeface="Montserrat" pitchFamily="2" charset="-18"/>
                <a:cs typeface="Arial" panose="020B0604020202020204" pitchFamily="34" charset="0"/>
              </a:rPr>
              <a:t> 2023 r.</a:t>
            </a:r>
            <a:endParaRPr lang="pl-PL" sz="3200" dirty="0">
              <a:solidFill>
                <a:schemeClr val="tx1">
                  <a:lumMod val="50000"/>
                </a:schemeClr>
              </a:solidFill>
              <a:latin typeface="Montserrat" pitchFamily="2" charset="-18"/>
              <a:cs typeface="Arial" panose="020B0604020202020204" pitchFamily="34" charset="0"/>
            </a:endParaRP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2FBDC68-55D2-794F-C924-22923BA9CDCA}"/>
              </a:ext>
            </a:extLst>
          </p:cNvPr>
          <p:cNvCxnSpPr>
            <a:cxnSpLocks/>
          </p:cNvCxnSpPr>
          <p:nvPr/>
        </p:nvCxnSpPr>
        <p:spPr>
          <a:xfrm flipV="1">
            <a:off x="4577451" y="1844336"/>
            <a:ext cx="0" cy="3765176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CAD92C7-9862-4B58-13A9-2A947376B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8514" y="2322115"/>
            <a:ext cx="3603048" cy="251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0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45;p27">
            <a:extLst>
              <a:ext uri="{FF2B5EF4-FFF2-40B4-BE49-F238E27FC236}">
                <a16:creationId xmlns:a16="http://schemas.microsoft.com/office/drawing/2014/main" id="{5AC3617E-98CA-DFC0-DA49-05E41725D3D7}"/>
              </a:ext>
            </a:extLst>
          </p:cNvPr>
          <p:cNvSpPr/>
          <p:nvPr/>
        </p:nvSpPr>
        <p:spPr>
          <a:xfrm>
            <a:off x="0" y="-1"/>
            <a:ext cx="9144000" cy="4525108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0" y="622248"/>
            <a:ext cx="9144000" cy="2835284"/>
          </a:xfrm>
        </p:spPr>
        <p:txBody>
          <a:bodyPr>
            <a:normAutofit/>
          </a:bodyPr>
          <a:lstStyle/>
          <a:p>
            <a:pPr algn="ctr"/>
            <a:r>
              <a:rPr lang="en-US" sz="5200" dirty="0" err="1">
                <a:solidFill>
                  <a:schemeClr val="bg1"/>
                </a:solidFill>
                <a:latin typeface="Montserrat ExtraBold" pitchFamily="2" charset="-18"/>
              </a:rPr>
              <a:t>Europejska</a:t>
            </a:r>
            <a:r>
              <a:rPr lang="en-US" sz="5200" dirty="0">
                <a:solidFill>
                  <a:schemeClr val="bg1"/>
                </a:solidFill>
                <a:latin typeface="Montserrat ExtraBold" pitchFamily="2" charset="-18"/>
              </a:rPr>
              <a:t> </a:t>
            </a:r>
            <a:r>
              <a:rPr lang="en-US" sz="5200" dirty="0" err="1">
                <a:solidFill>
                  <a:schemeClr val="bg1"/>
                </a:solidFill>
                <a:latin typeface="Montserrat ExtraBold" pitchFamily="2" charset="-18"/>
              </a:rPr>
              <a:t>Sieć</a:t>
            </a:r>
            <a:r>
              <a:rPr lang="en-US" sz="5200" dirty="0">
                <a:solidFill>
                  <a:schemeClr val="bg1"/>
                </a:solidFill>
                <a:latin typeface="Montserrat ExtraBold" pitchFamily="2" charset="-18"/>
              </a:rPr>
              <a:t> WPR</a:t>
            </a:r>
          </a:p>
          <a:p>
            <a:pPr algn="ctr"/>
            <a:r>
              <a:rPr lang="en-US" sz="5200" dirty="0">
                <a:solidFill>
                  <a:schemeClr val="bg1"/>
                </a:solidFill>
                <a:latin typeface="Montserrat ExtraBold" pitchFamily="2" charset="-18"/>
              </a:rPr>
              <a:t>EU CAP Network</a:t>
            </a:r>
            <a:endParaRPr lang="pl-PL" sz="5200" dirty="0">
              <a:solidFill>
                <a:schemeClr val="bg1"/>
              </a:solidFill>
              <a:latin typeface="Montserrat ExtraBold" pitchFamily="2" charset="-18"/>
            </a:endParaRPr>
          </a:p>
          <a:p>
            <a:pPr algn="ctr"/>
            <a:endParaRPr lang="en-US" sz="2400" b="0" i="1" dirty="0">
              <a:solidFill>
                <a:schemeClr val="bg1"/>
              </a:solidFill>
              <a:latin typeface="Montserrat" pitchFamily="2" charset="-18"/>
            </a:endParaRPr>
          </a:p>
          <a:p>
            <a:pPr algn="ctr"/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Warszawa</a:t>
            </a: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, </a:t>
            </a:r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21 </a:t>
            </a:r>
            <a:r>
              <a:rPr lang="en-US" sz="2400" b="0" i="1" dirty="0" err="1">
                <a:solidFill>
                  <a:schemeClr val="bg1"/>
                </a:solidFill>
                <a:latin typeface="Montserrat" pitchFamily="2" charset="-18"/>
              </a:rPr>
              <a:t>czerwca</a:t>
            </a:r>
            <a: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  <a:t> 2023</a:t>
            </a:r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 r.</a:t>
            </a:r>
            <a:endParaRPr lang="pl-PL" sz="2400" b="0" i="1" dirty="0">
              <a:solidFill>
                <a:schemeClr val="bg1"/>
              </a:solidFill>
              <a:latin typeface="Montserrat" pitchFamily="2" charset="-18"/>
            </a:endParaRPr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F92BAE93-AB50-FFF4-C3DA-11601D970457}"/>
              </a:ext>
            </a:extLst>
          </p:cNvPr>
          <p:cNvGrpSpPr/>
          <p:nvPr/>
        </p:nvGrpSpPr>
        <p:grpSpPr>
          <a:xfrm>
            <a:off x="551621" y="4675451"/>
            <a:ext cx="8040758" cy="1116390"/>
            <a:chOff x="551621" y="4675451"/>
            <a:chExt cx="8040758" cy="1116390"/>
          </a:xfrm>
        </p:grpSpPr>
        <p:sp>
          <p:nvSpPr>
            <p:cNvPr id="157" name="Europejski Fundusz Rolny na rzecz Rozwoju Obszarów Wiejskich: Europa Inwestująca w obszary wiejskie.…"/>
            <p:cNvSpPr txBox="1"/>
            <p:nvPr/>
          </p:nvSpPr>
          <p:spPr>
            <a:xfrm>
              <a:off x="551621" y="5436597"/>
              <a:ext cx="8040758" cy="3552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lIns="0" tIns="0" rIns="0" bIns="0">
              <a:normAutofit/>
            </a:bodyPr>
            <a:lstStyle/>
            <a:p>
              <a:pPr defTabSz="168593">
                <a:defRPr sz="1300">
                  <a:solidFill>
                    <a:srgbClr val="000000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sz="1000" dirty="0" err="1">
                  <a:latin typeface="Montserrat" pitchFamily="2" charset="-18"/>
                </a:rPr>
                <a:t>Europejski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Fundusz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Rolny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na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rzecz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Rozwoju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Obszarów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Wiejskich</a:t>
              </a:r>
              <a:r>
                <a:rPr sz="1000" dirty="0">
                  <a:latin typeface="Montserrat" pitchFamily="2" charset="-18"/>
                </a:rPr>
                <a:t>: Europa </a:t>
              </a:r>
              <a:r>
                <a:rPr sz="1000" dirty="0" err="1">
                  <a:latin typeface="Montserrat" pitchFamily="2" charset="-18"/>
                </a:rPr>
                <a:t>Inwestująca</a:t>
              </a:r>
              <a:r>
                <a:rPr sz="1000" dirty="0">
                  <a:latin typeface="Montserrat" pitchFamily="2" charset="-18"/>
                </a:rPr>
                <a:t> w </a:t>
              </a:r>
              <a:r>
                <a:rPr sz="1000" dirty="0" err="1">
                  <a:latin typeface="Montserrat" pitchFamily="2" charset="-18"/>
                </a:rPr>
                <a:t>obszary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wiejskie</a:t>
              </a:r>
              <a:r>
                <a:rPr sz="1000" dirty="0">
                  <a:latin typeface="Montserrat" pitchFamily="2" charset="-18"/>
                </a:rPr>
                <a:t>.</a:t>
              </a:r>
            </a:p>
          </p:txBody>
        </p:sp>
        <p:grpSp>
          <p:nvGrpSpPr>
            <p:cNvPr id="10" name="Grupa 9">
              <a:extLst>
                <a:ext uri="{FF2B5EF4-FFF2-40B4-BE49-F238E27FC236}">
                  <a16:creationId xmlns:a16="http://schemas.microsoft.com/office/drawing/2014/main" id="{7599DBDC-54E7-4D7E-5306-D3B70F60A32F}"/>
                </a:ext>
              </a:extLst>
            </p:cNvPr>
            <p:cNvGrpSpPr/>
            <p:nvPr/>
          </p:nvGrpSpPr>
          <p:grpSpPr>
            <a:xfrm>
              <a:off x="994960" y="4675451"/>
              <a:ext cx="7154079" cy="627089"/>
              <a:chOff x="639863" y="4513736"/>
              <a:chExt cx="7154079" cy="627089"/>
            </a:xfrm>
          </p:grpSpPr>
          <p:pic>
            <p:nvPicPr>
              <p:cNvPr id="7" name="Grafika 6">
                <a:extLst>
                  <a:ext uri="{FF2B5EF4-FFF2-40B4-BE49-F238E27FC236}">
                    <a16:creationId xmlns:a16="http://schemas.microsoft.com/office/drawing/2014/main" id="{5B095988-F697-68ED-4012-A658195C8F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823372" y="4513736"/>
                <a:ext cx="970570" cy="627089"/>
              </a:xfrm>
              <a:prstGeom prst="rect">
                <a:avLst/>
              </a:prstGeom>
            </p:spPr>
          </p:pic>
          <p:pic>
            <p:nvPicPr>
              <p:cNvPr id="9" name="Obraz 8">
                <a:extLst>
                  <a:ext uri="{FF2B5EF4-FFF2-40B4-BE49-F238E27FC236}">
                    <a16:creationId xmlns:a16="http://schemas.microsoft.com/office/drawing/2014/main" id="{A34CF048-B836-3533-0185-05569C47E8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3005" y="4513736"/>
                <a:ext cx="1515002" cy="624305"/>
              </a:xfrm>
              <a:prstGeom prst="rect">
                <a:avLst/>
              </a:prstGeom>
            </p:spPr>
          </p:pic>
          <p:pic>
            <p:nvPicPr>
              <p:cNvPr id="11" name="Grafika 10">
                <a:extLst>
                  <a:ext uri="{FF2B5EF4-FFF2-40B4-BE49-F238E27FC236}">
                    <a16:creationId xmlns:a16="http://schemas.microsoft.com/office/drawing/2014/main" id="{693FD85D-21E1-43E6-7CA2-FD30D5B89F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9863" y="4513736"/>
                <a:ext cx="940631" cy="627088"/>
              </a:xfrm>
              <a:prstGeom prst="rect">
                <a:avLst/>
              </a:prstGeom>
            </p:spPr>
          </p:pic>
          <p:pic>
            <p:nvPicPr>
              <p:cNvPr id="8" name="Obraz 7">
                <a:extLst>
                  <a:ext uri="{FF2B5EF4-FFF2-40B4-BE49-F238E27FC236}">
                    <a16:creationId xmlns:a16="http://schemas.microsoft.com/office/drawing/2014/main" id="{976877D9-CE40-713A-0B31-C3997703A9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0518" y="4514857"/>
                <a:ext cx="690343" cy="625967"/>
              </a:xfrm>
              <a:prstGeom prst="rect">
                <a:avLst/>
              </a:prstGeom>
            </p:spPr>
          </p:pic>
        </p:grpSp>
      </p:grp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3FD40FE1-F83D-ACE6-DAFA-29EA49FECC77}"/>
              </a:ext>
            </a:extLst>
          </p:cNvPr>
          <p:cNvCxnSpPr>
            <a:cxnSpLocks/>
          </p:cNvCxnSpPr>
          <p:nvPr/>
        </p:nvCxnSpPr>
        <p:spPr>
          <a:xfrm>
            <a:off x="1695938" y="4525107"/>
            <a:ext cx="5783385" cy="0"/>
          </a:xfrm>
          <a:prstGeom prst="line">
            <a:avLst/>
          </a:prstGeom>
          <a:noFill/>
          <a:ln w="3175" cap="flat">
            <a:solidFill>
              <a:srgbClr val="000000">
                <a:alpha val="50000"/>
              </a:srgbClr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0817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85A81B-D10D-FC61-903A-3FF9F8CBC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115" y="678180"/>
            <a:ext cx="2762250" cy="1447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A235BC0-3B57-98C3-37C8-34C497B7D4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637" y="1249680"/>
            <a:ext cx="1752600" cy="2286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18A3F9-9AD5-5E4B-72FF-B21D26B50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2330" y="2857500"/>
            <a:ext cx="2857899" cy="15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680155-AE05-8121-98C6-5EF0B1B0A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Europejska Sieć WPR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51EC0F-7DEE-6200-C214-01436EC21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117" y="1365956"/>
            <a:ext cx="6733499" cy="3115291"/>
          </a:xfrm>
          <a:prstGeom prst="rect">
            <a:avLst/>
          </a:prstGeom>
        </p:spPr>
      </p:pic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1175DBCA-B060-709C-016C-BF36E5B5633C}"/>
              </a:ext>
            </a:extLst>
          </p:cNvPr>
          <p:cNvCxnSpPr>
            <a:cxnSpLocks/>
          </p:cNvCxnSpPr>
          <p:nvPr/>
        </p:nvCxnSpPr>
        <p:spPr>
          <a:xfrm>
            <a:off x="1738448" y="2308583"/>
            <a:ext cx="1000053" cy="0"/>
          </a:xfrm>
          <a:prstGeom prst="line">
            <a:avLst/>
          </a:prstGeom>
          <a:ln w="38100">
            <a:solidFill>
              <a:srgbClr val="F78B2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324D2B55-DF3C-296F-E48C-3FAEEE8E8DF2}"/>
              </a:ext>
            </a:extLst>
          </p:cNvPr>
          <p:cNvSpPr txBox="1"/>
          <p:nvPr/>
        </p:nvSpPr>
        <p:spPr>
          <a:xfrm>
            <a:off x="195605" y="2119939"/>
            <a:ext cx="16490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hangingPunct="1"/>
            <a:r>
              <a:rPr lang="fr-FR" sz="2100" kern="1200" dirty="0">
                <a:solidFill>
                  <a:srgbClr val="000000"/>
                </a:solidFill>
                <a:latin typeface="Comfortaa"/>
              </a:rPr>
              <a:t>Ewaluacja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C106E23B-6D30-9880-F02C-B1F438C63317}"/>
              </a:ext>
            </a:extLst>
          </p:cNvPr>
          <p:cNvCxnSpPr>
            <a:cxnSpLocks/>
          </p:cNvCxnSpPr>
          <p:nvPr/>
        </p:nvCxnSpPr>
        <p:spPr>
          <a:xfrm flipV="1">
            <a:off x="4080080" y="1832695"/>
            <a:ext cx="0" cy="483452"/>
          </a:xfrm>
          <a:prstGeom prst="line">
            <a:avLst/>
          </a:prstGeom>
          <a:ln w="38100">
            <a:solidFill>
              <a:srgbClr val="F4C3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C633A09C-767D-A1FB-4829-463B2A49FA93}"/>
              </a:ext>
            </a:extLst>
          </p:cNvPr>
          <p:cNvSpPr txBox="1"/>
          <p:nvPr/>
        </p:nvSpPr>
        <p:spPr>
          <a:xfrm>
            <a:off x="2599135" y="1134130"/>
            <a:ext cx="33963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685800" hangingPunct="1"/>
            <a:r>
              <a:rPr lang="en-GB" sz="2100" kern="1200" dirty="0" err="1">
                <a:solidFill>
                  <a:srgbClr val="000000"/>
                </a:solidFill>
                <a:latin typeface="Comfortaa"/>
              </a:rPr>
              <a:t>Innowacja</a:t>
            </a:r>
            <a:r>
              <a:rPr lang="en-GB" sz="2100" kern="1200" dirty="0">
                <a:solidFill>
                  <a:srgbClr val="000000"/>
                </a:solidFill>
                <a:latin typeface="Comfortaa"/>
              </a:rPr>
              <a:t> &amp; </a:t>
            </a:r>
            <a:r>
              <a:rPr lang="en-GB" sz="2100" kern="1200" dirty="0" err="1">
                <a:solidFill>
                  <a:srgbClr val="000000"/>
                </a:solidFill>
                <a:latin typeface="Comfortaa"/>
              </a:rPr>
              <a:t>wymiana</a:t>
            </a:r>
            <a:r>
              <a:rPr lang="en-GB" sz="2100" kern="1200" dirty="0">
                <a:solidFill>
                  <a:srgbClr val="000000"/>
                </a:solidFill>
                <a:latin typeface="Comfortaa"/>
              </a:rPr>
              <a:t> </a:t>
            </a:r>
            <a:r>
              <a:rPr lang="en-GB" sz="2100" kern="1200" dirty="0" err="1">
                <a:solidFill>
                  <a:srgbClr val="000000"/>
                </a:solidFill>
                <a:latin typeface="Comfortaa"/>
              </a:rPr>
              <a:t>wiedzy</a:t>
            </a:r>
            <a:endParaRPr lang="en-GB" sz="2100" kern="1200" dirty="0">
              <a:solidFill>
                <a:srgbClr val="000000"/>
              </a:solidFill>
              <a:latin typeface="Comfortaa"/>
            </a:endParaRP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67527F25-2E7B-5875-36FE-670DAECE850A}"/>
              </a:ext>
            </a:extLst>
          </p:cNvPr>
          <p:cNvCxnSpPr>
            <a:cxnSpLocks/>
          </p:cNvCxnSpPr>
          <p:nvPr/>
        </p:nvCxnSpPr>
        <p:spPr>
          <a:xfrm>
            <a:off x="3080027" y="3838526"/>
            <a:ext cx="1000053" cy="0"/>
          </a:xfrm>
          <a:prstGeom prst="line">
            <a:avLst/>
          </a:prstGeom>
          <a:ln w="38100">
            <a:solidFill>
              <a:srgbClr val="8FB9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E0512E34-9D41-C76E-6608-7901A1738024}"/>
              </a:ext>
            </a:extLst>
          </p:cNvPr>
          <p:cNvSpPr txBox="1"/>
          <p:nvPr/>
        </p:nvSpPr>
        <p:spPr>
          <a:xfrm>
            <a:off x="4046383" y="3700026"/>
            <a:ext cx="217239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685800" hangingPunct="1"/>
            <a:r>
              <a:rPr lang="nl-BE" sz="2100" kern="1200" dirty="0">
                <a:solidFill>
                  <a:srgbClr val="000000"/>
                </a:solidFill>
                <a:latin typeface="Comfortaa"/>
              </a:rPr>
              <a:t>Wdrażanie WPR</a:t>
            </a:r>
          </a:p>
        </p:txBody>
      </p:sp>
    </p:spTree>
    <p:extLst>
      <p:ext uri="{BB962C8B-B14F-4D97-AF65-F5344CB8AC3E}">
        <p14:creationId xmlns:p14="http://schemas.microsoft.com/office/powerpoint/2010/main" val="2188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0"/>
    </mc:Choice>
    <mc:Fallback xmlns="">
      <p:transition advClick="0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E7F625F6-F1E0-A553-CC6F-483F595F749E}"/>
              </a:ext>
            </a:extLst>
          </p:cNvPr>
          <p:cNvSpPr txBox="1"/>
          <p:nvPr/>
        </p:nvSpPr>
        <p:spPr>
          <a:xfrm>
            <a:off x="2571249" y="935510"/>
            <a:ext cx="400796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 hangingPunct="1"/>
            <a:r>
              <a:rPr lang="nl-BE" sz="2400" kern="1200" dirty="0">
                <a:solidFill>
                  <a:prstClr val="black"/>
                </a:solidFill>
                <a:latin typeface="Arial "/>
                <a:cs typeface="Arial"/>
              </a:rPr>
              <a:t>Struktura sieci</a:t>
            </a:r>
            <a:endParaRPr lang="fr-FR" sz="2400" kern="1200" dirty="0">
              <a:solidFill>
                <a:prstClr val="black"/>
              </a:solidFill>
              <a:latin typeface="Arial "/>
              <a:cs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03D95B-D63E-8F19-8D1D-F90E9A96BED7}"/>
              </a:ext>
            </a:extLst>
          </p:cNvPr>
          <p:cNvSpPr/>
          <p:nvPr/>
        </p:nvSpPr>
        <p:spPr>
          <a:xfrm>
            <a:off x="6222131" y="461597"/>
            <a:ext cx="2772401" cy="31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hangingPunct="1"/>
            <a:endParaRPr lang="en-BE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C3FC215-68A1-B5D8-8366-38E8ECED9410}"/>
              </a:ext>
            </a:extLst>
          </p:cNvPr>
          <p:cNvGrpSpPr/>
          <p:nvPr/>
        </p:nvGrpSpPr>
        <p:grpSpPr>
          <a:xfrm>
            <a:off x="691867" y="1529698"/>
            <a:ext cx="7780375" cy="3166901"/>
            <a:chOff x="752480" y="1287242"/>
            <a:chExt cx="7780375" cy="3166901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EACE690A-38C8-406D-EA76-493B9A3024AF}"/>
                </a:ext>
              </a:extLst>
            </p:cNvPr>
            <p:cNvSpPr/>
            <p:nvPr/>
          </p:nvSpPr>
          <p:spPr>
            <a:xfrm>
              <a:off x="3754499" y="2261428"/>
              <a:ext cx="1717786" cy="682975"/>
            </a:xfrm>
            <a:prstGeom prst="roundRect">
              <a:avLst>
                <a:gd name="adj" fmla="val 14428"/>
              </a:avLst>
            </a:prstGeom>
            <a:solidFill>
              <a:srgbClr val="D4CDC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defTabSz="457200" hangingPunct="1"/>
              <a:r>
                <a:rPr lang="fr-FR" sz="1500" kern="1200" dirty="0">
                  <a:solidFill>
                    <a:prstClr val="black"/>
                  </a:solidFill>
                  <a:latin typeface="Arial"/>
                  <a:cs typeface="Arial"/>
                </a:rPr>
                <a:t>GRUPA STERUJĄCA</a:t>
              </a:r>
            </a:p>
          </p:txBody>
        </p:sp>
        <p:sp>
          <p:nvSpPr>
            <p:cNvPr id="5" name="Rectangle : coins arrondis 4">
              <a:extLst>
                <a:ext uri="{FF2B5EF4-FFF2-40B4-BE49-F238E27FC236}">
                  <a16:creationId xmlns:a16="http://schemas.microsoft.com/office/drawing/2014/main" id="{2E3051F0-F88A-ED58-CCEC-92A82562A6E5}"/>
                </a:ext>
              </a:extLst>
            </p:cNvPr>
            <p:cNvSpPr/>
            <p:nvPr/>
          </p:nvSpPr>
          <p:spPr>
            <a:xfrm>
              <a:off x="2767956" y="3137045"/>
              <a:ext cx="1774487" cy="1266765"/>
            </a:xfrm>
            <a:prstGeom prst="roundRect">
              <a:avLst>
                <a:gd name="adj" fmla="val 9860"/>
              </a:avLst>
            </a:prstGeom>
            <a:solidFill>
              <a:srgbClr val="FFC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defTabSz="457200" hangingPunct="1"/>
              <a:r>
                <a:rPr lang="fr-FR" sz="1400" kern="1200" dirty="0">
                  <a:solidFill>
                    <a:prstClr val="white"/>
                  </a:solidFill>
                  <a:latin typeface="Arial"/>
                  <a:cs typeface="Arial"/>
                </a:rPr>
                <a:t>STAŁA PODGRUPA ds. innowacji &amp; wymiany wiedzy</a:t>
              </a:r>
              <a:endParaRPr lang="fr-FR" sz="1200" kern="1200" dirty="0">
                <a:solidFill>
                  <a:prstClr val="white"/>
                </a:solidFill>
                <a:latin typeface="Arial"/>
                <a:cs typeface="Arial"/>
              </a:endParaRPr>
            </a:p>
          </p:txBody>
        </p:sp>
        <p:sp>
          <p:nvSpPr>
            <p:cNvPr id="6" name="Rectangle : coins arrondis 5">
              <a:extLst>
                <a:ext uri="{FF2B5EF4-FFF2-40B4-BE49-F238E27FC236}">
                  <a16:creationId xmlns:a16="http://schemas.microsoft.com/office/drawing/2014/main" id="{19AB5256-9850-4C69-E78F-9D5BC246568B}"/>
                </a:ext>
              </a:extLst>
            </p:cNvPr>
            <p:cNvSpPr/>
            <p:nvPr/>
          </p:nvSpPr>
          <p:spPr>
            <a:xfrm>
              <a:off x="6757366" y="3134620"/>
              <a:ext cx="1775489" cy="1319523"/>
            </a:xfrm>
            <a:prstGeom prst="roundRect">
              <a:avLst>
                <a:gd name="adj" fmla="val 8944"/>
              </a:avLst>
            </a:prstGeom>
            <a:solidFill>
              <a:srgbClr val="FF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defTabSz="457200" hangingPunct="1"/>
              <a:r>
                <a:rPr lang="fr-FR" sz="1400" kern="1200" dirty="0">
                  <a:solidFill>
                    <a:prstClr val="white"/>
                  </a:solidFill>
                  <a:latin typeface="Arial"/>
                  <a:cs typeface="Arial"/>
                </a:rPr>
                <a:t>GRUPA EKSPERCKA ds. wdrażania PS WPR (ewaluacja)</a:t>
              </a:r>
            </a:p>
          </p:txBody>
        </p:sp>
        <p:sp>
          <p:nvSpPr>
            <p:cNvPr id="7" name="Rectangle : coins arrondis 6">
              <a:extLst>
                <a:ext uri="{FF2B5EF4-FFF2-40B4-BE49-F238E27FC236}">
                  <a16:creationId xmlns:a16="http://schemas.microsoft.com/office/drawing/2014/main" id="{D9265A3E-00C2-339C-F0ED-B9F14AF7B728}"/>
                </a:ext>
              </a:extLst>
            </p:cNvPr>
            <p:cNvSpPr/>
            <p:nvPr/>
          </p:nvSpPr>
          <p:spPr>
            <a:xfrm>
              <a:off x="2628995" y="1287242"/>
              <a:ext cx="3894335" cy="499192"/>
            </a:xfrm>
            <a:prstGeom prst="roundRect">
              <a:avLst>
                <a:gd name="adj" fmla="val 16072"/>
              </a:avLst>
            </a:prstGeom>
            <a:solidFill>
              <a:srgbClr val="BD2C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defTabSz="457200" hangingPunct="1"/>
              <a:r>
                <a:rPr lang="fr-FR" sz="2400" kern="1200" dirty="0">
                  <a:solidFill>
                    <a:prstClr val="white"/>
                  </a:solidFill>
                  <a:latin typeface="Arial"/>
                  <a:cs typeface="Arial"/>
                </a:rPr>
                <a:t>ZGROMADZENIE</a:t>
              </a:r>
            </a:p>
          </p:txBody>
        </p:sp>
        <p:sp>
          <p:nvSpPr>
            <p:cNvPr id="8" name="Rectangle : coins arrondis 7">
              <a:extLst>
                <a:ext uri="{FF2B5EF4-FFF2-40B4-BE49-F238E27FC236}">
                  <a16:creationId xmlns:a16="http://schemas.microsoft.com/office/drawing/2014/main" id="{54E6B7D1-D551-CB95-CDB4-E177BEB78F6F}"/>
                </a:ext>
              </a:extLst>
            </p:cNvPr>
            <p:cNvSpPr/>
            <p:nvPr/>
          </p:nvSpPr>
          <p:spPr>
            <a:xfrm>
              <a:off x="4751621" y="3148714"/>
              <a:ext cx="1803853" cy="1276229"/>
            </a:xfrm>
            <a:prstGeom prst="roundRect">
              <a:avLst>
                <a:gd name="adj" fmla="val 9860"/>
              </a:avLst>
            </a:prstGeom>
            <a:solidFill>
              <a:srgbClr val="7BBC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defTabSz="457200" hangingPunct="1"/>
              <a:r>
                <a:rPr lang="fr-FR" sz="1400" kern="1200" dirty="0">
                  <a:solidFill>
                    <a:prstClr val="white"/>
                  </a:solidFill>
                  <a:latin typeface="Arial"/>
                  <a:cs typeface="Arial"/>
                </a:rPr>
                <a:t>STAŁA PODGRUPA ds. wdrażania PS WPR</a:t>
              </a:r>
            </a:p>
          </p:txBody>
        </p:sp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DDC0AE7C-0DBE-F096-F116-6C68B80DED31}"/>
                </a:ext>
              </a:extLst>
            </p:cNvPr>
            <p:cNvSpPr/>
            <p:nvPr/>
          </p:nvSpPr>
          <p:spPr>
            <a:xfrm>
              <a:off x="752480" y="3138366"/>
              <a:ext cx="1771807" cy="1310864"/>
            </a:xfrm>
            <a:prstGeom prst="roundRect">
              <a:avLst>
                <a:gd name="adj" fmla="val 8944"/>
              </a:avLst>
            </a:prstGeom>
            <a:solidFill>
              <a:srgbClr val="49A6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defTabSz="457200" hangingPunct="1"/>
              <a:r>
                <a:rPr lang="fr-FR" sz="1400" kern="1200" dirty="0">
                  <a:solidFill>
                    <a:prstClr val="white"/>
                  </a:solidFill>
                  <a:latin typeface="Arial"/>
                  <a:cs typeface="Arial"/>
                </a:rPr>
                <a:t>STAŁA PODGRUPA ds.</a:t>
              </a:r>
            </a:p>
            <a:p>
              <a:pPr defTabSz="457200" hangingPunct="1"/>
              <a:r>
                <a:rPr lang="fr-FR" sz="1400" kern="1200" dirty="0">
                  <a:solidFill>
                    <a:prstClr val="white"/>
                  </a:solidFill>
                  <a:latin typeface="Arial"/>
                  <a:cs typeface="Arial"/>
                </a:rPr>
                <a:t>LEADER-a oraz rozwoju terytorialnego</a:t>
              </a:r>
            </a:p>
          </p:txBody>
        </p:sp>
        <p:cxnSp>
          <p:nvCxnSpPr>
            <p:cNvPr id="11" name="Connecteur droit avec flèche 10">
              <a:extLst>
                <a:ext uri="{FF2B5EF4-FFF2-40B4-BE49-F238E27FC236}">
                  <a16:creationId xmlns:a16="http://schemas.microsoft.com/office/drawing/2014/main" id="{6D45275F-BCE5-C742-7B9B-AC4D20C9E90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70563" y="2835249"/>
              <a:ext cx="1492350" cy="259820"/>
            </a:xfrm>
            <a:prstGeom prst="straightConnector1">
              <a:avLst/>
            </a:prstGeom>
            <a:ln w="28575">
              <a:solidFill>
                <a:srgbClr val="72738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F39C20FD-EA84-3CF6-E8B9-5C81B62748BE}"/>
                </a:ext>
              </a:extLst>
            </p:cNvPr>
            <p:cNvCxnSpPr>
              <a:cxnSpLocks/>
              <a:endCxn id="5" idx="0"/>
            </p:cNvCxnSpPr>
            <p:nvPr/>
          </p:nvCxnSpPr>
          <p:spPr>
            <a:xfrm flipH="1">
              <a:off x="3655200" y="2940589"/>
              <a:ext cx="479344" cy="196456"/>
            </a:xfrm>
            <a:prstGeom prst="straightConnector1">
              <a:avLst/>
            </a:prstGeom>
            <a:ln w="28575">
              <a:solidFill>
                <a:srgbClr val="72738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9D9CE027-BF2B-EBF3-EB3E-171B93A0392C}"/>
                </a:ext>
              </a:extLst>
            </p:cNvPr>
            <p:cNvCxnSpPr>
              <a:cxnSpLocks/>
            </p:cNvCxnSpPr>
            <p:nvPr/>
          </p:nvCxnSpPr>
          <p:spPr>
            <a:xfrm>
              <a:off x="4958682" y="2934131"/>
              <a:ext cx="467948" cy="190216"/>
            </a:xfrm>
            <a:prstGeom prst="straightConnector1">
              <a:avLst/>
            </a:prstGeom>
            <a:ln w="28575">
              <a:solidFill>
                <a:srgbClr val="72738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C2017C28-E9F8-1E5C-F9CA-B6668F671332}"/>
                </a:ext>
              </a:extLst>
            </p:cNvPr>
            <p:cNvCxnSpPr>
              <a:cxnSpLocks/>
            </p:cNvCxnSpPr>
            <p:nvPr/>
          </p:nvCxnSpPr>
          <p:spPr>
            <a:xfrm>
              <a:off x="5473487" y="2835552"/>
              <a:ext cx="1471722" cy="255770"/>
            </a:xfrm>
            <a:prstGeom prst="straightConnector1">
              <a:avLst/>
            </a:prstGeom>
            <a:ln w="28575">
              <a:solidFill>
                <a:srgbClr val="72738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3A0AB754-5975-554D-A41F-D6FC881139D1}"/>
                </a:ext>
              </a:extLst>
            </p:cNvPr>
            <p:cNvCxnSpPr>
              <a:cxnSpLocks/>
            </p:cNvCxnSpPr>
            <p:nvPr/>
          </p:nvCxnSpPr>
          <p:spPr>
            <a:xfrm>
              <a:off x="4453240" y="1787892"/>
              <a:ext cx="246" cy="474859"/>
            </a:xfrm>
            <a:prstGeom prst="straightConnector1">
              <a:avLst/>
            </a:prstGeom>
            <a:ln w="28575">
              <a:solidFill>
                <a:srgbClr val="7273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>
              <a:extLst>
                <a:ext uri="{FF2B5EF4-FFF2-40B4-BE49-F238E27FC236}">
                  <a16:creationId xmlns:a16="http://schemas.microsoft.com/office/drawing/2014/main" id="{7488F00E-922E-C915-EA1B-1E7D50E704DB}"/>
                </a:ext>
              </a:extLst>
            </p:cNvPr>
            <p:cNvCxnSpPr/>
            <p:nvPr/>
          </p:nvCxnSpPr>
          <p:spPr>
            <a:xfrm flipV="1">
              <a:off x="4655901" y="1787892"/>
              <a:ext cx="0" cy="457541"/>
            </a:xfrm>
            <a:prstGeom prst="straightConnector1">
              <a:avLst/>
            </a:prstGeom>
            <a:ln w="28575">
              <a:solidFill>
                <a:srgbClr val="72738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48B8FA2A-5186-774E-813A-AE84D73A5C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07932" y="4079547"/>
              <a:ext cx="263335" cy="0"/>
            </a:xfrm>
            <a:prstGeom prst="straightConnector1">
              <a:avLst/>
            </a:prstGeom>
            <a:ln w="28575">
              <a:solidFill>
                <a:srgbClr val="72738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25">
              <a:extLst>
                <a:ext uri="{FF2B5EF4-FFF2-40B4-BE49-F238E27FC236}">
                  <a16:creationId xmlns:a16="http://schemas.microsoft.com/office/drawing/2014/main" id="{ED039AD0-E6EA-7B56-13C5-AEFCA511DC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17091" y="4036251"/>
              <a:ext cx="263335" cy="0"/>
            </a:xfrm>
            <a:prstGeom prst="straightConnector1">
              <a:avLst/>
            </a:prstGeom>
            <a:ln w="28575">
              <a:solidFill>
                <a:srgbClr val="72738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25">
              <a:extLst>
                <a:ext uri="{FF2B5EF4-FFF2-40B4-BE49-F238E27FC236}">
                  <a16:creationId xmlns:a16="http://schemas.microsoft.com/office/drawing/2014/main" id="{975FAAD3-4AD5-5D82-848C-091109EAD23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99522" y="4036250"/>
              <a:ext cx="263335" cy="0"/>
            </a:xfrm>
            <a:prstGeom prst="straightConnector1">
              <a:avLst/>
            </a:prstGeom>
            <a:ln w="28575">
              <a:solidFill>
                <a:srgbClr val="727385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4537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plafond, intérieur, personne, aéroport&#10;&#10;Description générée automatiquement">
            <a:extLst>
              <a:ext uri="{FF2B5EF4-FFF2-40B4-BE49-F238E27FC236}">
                <a16:creationId xmlns:a16="http://schemas.microsoft.com/office/drawing/2014/main" id="{5ACBB99D-626A-61BC-13F0-2A3E7B8B6E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698"/>
          <a:stretch/>
        </p:blipFill>
        <p:spPr>
          <a:xfrm>
            <a:off x="-9318" y="262316"/>
            <a:ext cx="9143361" cy="519036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7192C23-4F77-92F3-D0D9-57979A2163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489925" y="204262"/>
            <a:ext cx="166070" cy="23531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880AF8D-6F3C-C00B-4A11-0B1520857408}"/>
              </a:ext>
            </a:extLst>
          </p:cNvPr>
          <p:cNvSpPr txBox="1"/>
          <p:nvPr/>
        </p:nvSpPr>
        <p:spPr>
          <a:xfrm>
            <a:off x="5642963" y="462265"/>
            <a:ext cx="3142583" cy="184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457200" hangingPunct="1"/>
            <a:r>
              <a:rPr lang="fr-FR" sz="600" kern="1200" spc="169">
                <a:solidFill>
                  <a:prstClr val="white"/>
                </a:solidFill>
                <a:latin typeface="Arial Narrow" panose="020B0604020202020204" pitchFamily="34" charset="0"/>
                <a:ea typeface="Inter" panose="020B0502030000000004" pitchFamily="34" charset="0"/>
                <a:cs typeface="Arial Narrow" panose="020B0604020202020204" pitchFamily="34" charset="0"/>
              </a:rPr>
              <a:t>EU CAP NETWORK PRESENTATION:</a:t>
            </a:r>
            <a:r>
              <a:rPr lang="fr-FR" sz="600" b="1" kern="1200" spc="169">
                <a:solidFill>
                  <a:prstClr val="white"/>
                </a:solidFill>
                <a:latin typeface="Arial Narrow" panose="020B0604020202020204" pitchFamily="34" charset="0"/>
                <a:ea typeface="Inter" panose="020B0502030000000004" pitchFamily="34" charset="0"/>
                <a:cs typeface="Arial Narrow" panose="020B0604020202020204" pitchFamily="34" charset="0"/>
              </a:rPr>
              <a:t>AWP 2022-2023</a:t>
            </a:r>
            <a:endParaRPr lang="fr-FR" sz="600" b="1" kern="1200" spc="169">
              <a:solidFill>
                <a:prstClr val="white"/>
              </a:solidFill>
              <a:latin typeface="Arial Narrow" panose="020B0604020202020204" pitchFamily="34" charset="0"/>
              <a:ea typeface="Inter Semi Bold" panose="020B0502030000000004" pitchFamily="34" charset="0"/>
              <a:cs typeface="Arial Narrow" panose="020B060402020202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C214251-9228-4EC6-E153-7D19CD367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4895" y="4879313"/>
            <a:ext cx="685800" cy="647700"/>
          </a:xfrm>
          <a:prstGeom prst="rect">
            <a:avLst/>
          </a:prstGeom>
        </p:spPr>
      </p:pic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5B2FF993-009F-EEE0-4BAA-6674239C70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7" y="285751"/>
            <a:ext cx="2308370" cy="1002817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6ED224E-90D6-6176-A0DE-2661B8FF9832}"/>
              </a:ext>
            </a:extLst>
          </p:cNvPr>
          <p:cNvSpPr/>
          <p:nvPr/>
        </p:nvSpPr>
        <p:spPr>
          <a:xfrm>
            <a:off x="6055983" y="473864"/>
            <a:ext cx="2729563" cy="1254355"/>
          </a:xfrm>
          <a:prstGeom prst="roundRect">
            <a:avLst>
              <a:gd name="adj" fmla="val 5259"/>
            </a:avLst>
          </a:prstGeom>
          <a:solidFill>
            <a:srgbClr val="8FB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hangingPunct="1"/>
            <a:endParaRPr lang="fr-FR" sz="1013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19072F2-52AF-2EBA-3D4F-C753F3959F99}"/>
              </a:ext>
            </a:extLst>
          </p:cNvPr>
          <p:cNvSpPr txBox="1"/>
          <p:nvPr/>
        </p:nvSpPr>
        <p:spPr>
          <a:xfrm>
            <a:off x="6222413" y="1041296"/>
            <a:ext cx="2359207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defTabSz="457200" hangingPunct="1"/>
            <a:r>
              <a:rPr lang="nl-BE" sz="1300" b="1" kern="1200" dirty="0">
                <a:solidFill>
                  <a:prstClr val="white"/>
                </a:solidFill>
                <a:latin typeface="Arial"/>
                <a:ea typeface="Inter Semi Bold" panose="020B0502030000000004" pitchFamily="34" charset="0"/>
                <a:cs typeface="Arial"/>
              </a:rPr>
              <a:t>Główne wydarzenia w okresie 2022-2023</a:t>
            </a:r>
            <a:endParaRPr lang="fr-FR" sz="1300" kern="12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88F02F-C354-16E3-F82A-73F3EE4318C3}"/>
              </a:ext>
            </a:extLst>
          </p:cNvPr>
          <p:cNvSpPr txBox="1"/>
          <p:nvPr/>
        </p:nvSpPr>
        <p:spPr>
          <a:xfrm>
            <a:off x="6205743" y="628647"/>
            <a:ext cx="2249562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defTabSz="457200" hangingPunct="1"/>
            <a:r>
              <a:rPr lang="fr-FR" sz="2400" b="1" kern="1200" dirty="0">
                <a:solidFill>
                  <a:prstClr val="white"/>
                </a:solidFill>
                <a:latin typeface="Arial Black" panose="020B0604020202020204" pitchFamily="34" charset="0"/>
                <a:ea typeface="Inter" panose="020B0502030000000004" pitchFamily="34" charset="0"/>
                <a:cs typeface="Arial Black" panose="020B0604020202020204" pitchFamily="34" charset="0"/>
              </a:rPr>
              <a:t>Wydarzenia</a:t>
            </a:r>
            <a:endParaRPr lang="en-US" sz="1800" kern="1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49208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C2122730-5D6B-C8E7-14E2-DFE0049C64D2}"/>
              </a:ext>
            </a:extLst>
          </p:cNvPr>
          <p:cNvSpPr txBox="1"/>
          <p:nvPr/>
        </p:nvSpPr>
        <p:spPr>
          <a:xfrm>
            <a:off x="2641586" y="745427"/>
            <a:ext cx="436119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 hangingPunct="1"/>
            <a:r>
              <a:rPr lang="nl-BE" sz="1800" kern="1200" dirty="0">
                <a:solidFill>
                  <a:prstClr val="black"/>
                </a:solidFill>
                <a:latin typeface="Arial Light"/>
                <a:ea typeface="Inter Semi Bold" panose="020B0502030000000004" pitchFamily="34" charset="0"/>
                <a:cs typeface="Arial"/>
              </a:rPr>
              <a:t>Wydarzenia Europejskiej Sieci  WPR – 1</a:t>
            </a:r>
            <a:endParaRPr lang="fr-FR" sz="1800" kern="1200" dirty="0">
              <a:solidFill>
                <a:prstClr val="black"/>
              </a:solidFill>
              <a:latin typeface="Arial Light" pitchFamily="2" charset="77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5D921ACF-0269-D307-190D-1000A2D00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175590"/>
              </p:ext>
            </p:extLst>
          </p:nvPr>
        </p:nvGraphicFramePr>
        <p:xfrm>
          <a:off x="994254" y="1373948"/>
          <a:ext cx="7141577" cy="350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675">
                  <a:extLst>
                    <a:ext uri="{9D8B030D-6E8A-4147-A177-3AD203B41FA5}">
                      <a16:colId xmlns:a16="http://schemas.microsoft.com/office/drawing/2014/main" val="3168437840"/>
                    </a:ext>
                  </a:extLst>
                </a:gridCol>
                <a:gridCol w="1937471">
                  <a:extLst>
                    <a:ext uri="{9D8B030D-6E8A-4147-A177-3AD203B41FA5}">
                      <a16:colId xmlns:a16="http://schemas.microsoft.com/office/drawing/2014/main" val="2851176417"/>
                    </a:ext>
                  </a:extLst>
                </a:gridCol>
                <a:gridCol w="1515431">
                  <a:extLst>
                    <a:ext uri="{9D8B030D-6E8A-4147-A177-3AD203B41FA5}">
                      <a16:colId xmlns:a16="http://schemas.microsoft.com/office/drawing/2014/main" val="1730153782"/>
                    </a:ext>
                  </a:extLst>
                </a:gridCol>
              </a:tblGrid>
              <a:tr h="225939"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err="1">
                          <a:latin typeface="Arial"/>
                          <a:cs typeface="Arial"/>
                        </a:rPr>
                        <a:t>Nazwa</a:t>
                      </a:r>
                      <a:r>
                        <a:rPr lang="en-GB" sz="1200" b="1" noProof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noProof="0" dirty="0" err="1">
                          <a:latin typeface="Arial"/>
                          <a:cs typeface="Arial"/>
                        </a:rPr>
                        <a:t>wydarzenia</a:t>
                      </a:r>
                      <a:endParaRPr lang="en-GB" sz="1200" b="1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err="1">
                          <a:latin typeface="Arial"/>
                          <a:cs typeface="Arial"/>
                        </a:rPr>
                        <a:t>Miejsce</a:t>
                      </a:r>
                      <a:endParaRPr lang="en-GB" sz="1200" b="1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Arial"/>
                          <a:cs typeface="Arial"/>
                        </a:rPr>
                        <a:t>Data</a:t>
                      </a:r>
                    </a:p>
                  </a:txBody>
                  <a:tcPr marL="64561" marR="64561" marT="32280" marB="3228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19842"/>
                  </a:ext>
                </a:extLst>
              </a:tr>
              <a:tr h="172129">
                <a:tc>
                  <a:txBody>
                    <a:bodyPr/>
                    <a:lstStyle/>
                    <a:p>
                      <a:pPr marL="0" marR="0" lvl="1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fr-BE" sz="1200" b="0" kern="1200" dirty="0">
                          <a:solidFill>
                            <a:srgbClr val="2463C1"/>
                          </a:solidFill>
                          <a:latin typeface="Arial"/>
                          <a:ea typeface="+mn-ea"/>
                          <a:cs typeface="Arial"/>
                          <a:hlinkClick r:id="rId3"/>
                        </a:rPr>
                        <a:t>EU CAP Network Launch </a:t>
                      </a:r>
                      <a:endParaRPr lang="fr-BE" sz="1200" b="0" kern="1200" dirty="0">
                        <a:solidFill>
                          <a:srgbClr val="2463C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DCDFD8">
                        <a:alpha val="203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Bruksela</a:t>
                      </a:r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,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Belgia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DCDFD8">
                        <a:alpha val="203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6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października</a:t>
                      </a:r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 2022</a:t>
                      </a:r>
                    </a:p>
                  </a:txBody>
                  <a:tcPr marL="64561" marR="64561" marT="32280" marB="32280">
                    <a:solidFill>
                      <a:srgbClr val="DCDFD8">
                        <a:alpha val="2039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445752"/>
                  </a:ext>
                </a:extLst>
              </a:tr>
              <a:tr h="27936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0" kern="1200" dirty="0">
                          <a:solidFill>
                            <a:srgbClr val="2463C1"/>
                          </a:solidFill>
                          <a:latin typeface="Arial"/>
                          <a:ea typeface="+mn-ea"/>
                          <a:cs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Good Practice Workshop: How to </a:t>
                      </a:r>
                      <a:r>
                        <a:rPr lang="fr-BE" sz="1200" b="0" kern="1200" dirty="0" err="1">
                          <a:solidFill>
                            <a:srgbClr val="2463C1"/>
                          </a:solidFill>
                          <a:latin typeface="Arial"/>
                          <a:ea typeface="+mn-ea"/>
                          <a:cs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assess</a:t>
                      </a:r>
                      <a:r>
                        <a:rPr lang="fr-BE" sz="1200" b="0" kern="1200" dirty="0">
                          <a:solidFill>
                            <a:srgbClr val="2463C1"/>
                          </a:solidFill>
                          <a:latin typeface="Arial"/>
                          <a:ea typeface="+mn-ea"/>
                          <a:cs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direct </a:t>
                      </a:r>
                      <a:r>
                        <a:rPr lang="fr-BE" sz="1200" b="0" kern="1200" dirty="0" err="1">
                          <a:solidFill>
                            <a:srgbClr val="2463C1"/>
                          </a:solidFill>
                          <a:latin typeface="Arial"/>
                          <a:ea typeface="+mn-ea"/>
                          <a:cs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payment</a:t>
                      </a:r>
                      <a:r>
                        <a:rPr lang="fr-BE" sz="1200" b="0" kern="1200" dirty="0">
                          <a:solidFill>
                            <a:srgbClr val="2463C1"/>
                          </a:solidFill>
                          <a:latin typeface="Arial"/>
                          <a:ea typeface="+mn-ea"/>
                          <a:cs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interventions in the new CAP</a:t>
                      </a:r>
                      <a:endParaRPr lang="fr-BE" sz="1200" b="0" kern="1200" dirty="0">
                        <a:solidFill>
                          <a:srgbClr val="2463C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49A691">
                        <a:alpha val="203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Ateny</a:t>
                      </a:r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,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Grecja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49A691">
                        <a:alpha val="203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9 - 10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listopada</a:t>
                      </a:r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 2022</a:t>
                      </a:r>
                    </a:p>
                  </a:txBody>
                  <a:tcPr marL="64561" marR="64561" marT="32280" marB="32280">
                    <a:solidFill>
                      <a:srgbClr val="49A691">
                        <a:alpha val="2039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530093"/>
                  </a:ext>
                </a:extLst>
              </a:tr>
              <a:tr h="172129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b="0" noProof="0" dirty="0">
                          <a:latin typeface="Arial"/>
                          <a:cs typeface="Arial"/>
                          <a:hlinkClick r:id="rId5"/>
                        </a:rPr>
                        <a:t>2nd Forum on Best Practices in the Food Supply Chain 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DCDFD8">
                        <a:alpha val="203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Bruksela</a:t>
                      </a:r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,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Belgia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DCDFD8">
                        <a:alpha val="203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10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listopada</a:t>
                      </a:r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 2022</a:t>
                      </a:r>
                    </a:p>
                  </a:txBody>
                  <a:tcPr marL="64561" marR="64561" marT="32280" marB="32280">
                    <a:solidFill>
                      <a:srgbClr val="DCDFD8">
                        <a:alpha val="2039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155371"/>
                  </a:ext>
                </a:extLst>
              </a:tr>
              <a:tr h="258676">
                <a:tc>
                  <a:txBody>
                    <a:bodyPr/>
                    <a:lstStyle/>
                    <a:p>
                      <a:r>
                        <a:rPr lang="en-GB" sz="1200" b="0" kern="1200" noProof="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  <a:hlinkClick r:id="rId6"/>
                        </a:rPr>
                        <a:t>Workshop on Advancing gender equality in rural areas in the EU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49A691">
                        <a:alpha val="1960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Andolsheim</a:t>
                      </a:r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,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Francja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49A691">
                        <a:alpha val="1960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15 - 16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listopada</a:t>
                      </a:r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 2022</a:t>
                      </a:r>
                    </a:p>
                  </a:txBody>
                  <a:tcPr marL="64561" marR="64561" marT="32280" marB="32280">
                    <a:solidFill>
                      <a:srgbClr val="49A691">
                        <a:alpha val="1960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449898"/>
                  </a:ext>
                </a:extLst>
              </a:tr>
              <a:tr h="258676"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  <a:hlinkClick r:id="rId7"/>
                        </a:rPr>
                        <a:t>Workshop Young entrepreneurs – Engines of innovation in rural areas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DCDFD8">
                        <a:alpha val="203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Dublin,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Irlandia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DCDFD8">
                        <a:alpha val="203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30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listopada</a:t>
                      </a:r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 - 1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grudnia</a:t>
                      </a:r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 2022</a:t>
                      </a:r>
                    </a:p>
                  </a:txBody>
                  <a:tcPr marL="64561" marR="64561" marT="32280" marB="32280">
                    <a:solidFill>
                      <a:srgbClr val="DCDFD8">
                        <a:alpha val="2039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578599"/>
                  </a:ext>
                </a:extLst>
              </a:tr>
              <a:tr h="258676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b="0" noProof="0" dirty="0">
                          <a:latin typeface="Arial"/>
                          <a:cs typeface="Arial"/>
                          <a:hlinkClick r:id="rId8"/>
                        </a:rPr>
                        <a:t>Seminar ‘Smart circular farming to address high energy and fertilizer prices’ 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49A691">
                        <a:alpha val="1960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Porto,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Portugalia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49A691">
                        <a:alpha val="1960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6 - 7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grudnia</a:t>
                      </a:r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 2022</a:t>
                      </a:r>
                    </a:p>
                  </a:txBody>
                  <a:tcPr marL="64561" marR="64561" marT="32280" marB="32280">
                    <a:solidFill>
                      <a:srgbClr val="49A691">
                        <a:alpha val="1960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6993313"/>
                  </a:ext>
                </a:extLst>
              </a:tr>
              <a:tr h="172129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b="0" noProof="0" dirty="0">
                          <a:latin typeface="Arial"/>
                          <a:cs typeface="Arial"/>
                          <a:hlinkClick r:id="rId9"/>
                        </a:rPr>
                        <a:t>Workshop Get involved in advisory networks of Horizon Europe 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DCDFD8">
                        <a:alpha val="203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Sofia,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Bułgaria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DCDFD8">
                        <a:alpha val="203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17 - 18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stycznia</a:t>
                      </a:r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 2023</a:t>
                      </a:r>
                    </a:p>
                  </a:txBody>
                  <a:tcPr marL="64561" marR="64561" marT="32280" marB="32280">
                    <a:solidFill>
                      <a:srgbClr val="DCDFD8">
                        <a:alpha val="2039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663360"/>
                  </a:ext>
                </a:extLst>
              </a:tr>
              <a:tr h="279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latin typeface="Arial"/>
                          <a:cs typeface="Arial"/>
                          <a:hlinkClick r:id="rId10"/>
                        </a:rPr>
                        <a:t>Workshop Enhancing food security under changing weather patterns: farm adaptation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49A691">
                        <a:alpha val="1960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Bologna,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Włochy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49A691">
                        <a:alpha val="1960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15 - 16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marca</a:t>
                      </a:r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 2023</a:t>
                      </a:r>
                    </a:p>
                  </a:txBody>
                  <a:tcPr marL="64561" marR="64561" marT="32280" marB="32280">
                    <a:solidFill>
                      <a:srgbClr val="49A691">
                        <a:alpha val="1960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86610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A16CE93-AB08-9A2E-E8B4-367B9DD367DD}"/>
              </a:ext>
            </a:extLst>
          </p:cNvPr>
          <p:cNvSpPr/>
          <p:nvPr/>
        </p:nvSpPr>
        <p:spPr>
          <a:xfrm>
            <a:off x="6222131" y="461597"/>
            <a:ext cx="2772401" cy="31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hangingPunct="1"/>
            <a:endParaRPr lang="en-BE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817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79DB2D-3653-1855-B200-034C5BE10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08" y="0"/>
            <a:ext cx="744078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39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>
            <a:extLst>
              <a:ext uri="{FF2B5EF4-FFF2-40B4-BE49-F238E27FC236}">
                <a16:creationId xmlns:a16="http://schemas.microsoft.com/office/drawing/2014/main" id="{C2122730-5D6B-C8E7-14E2-DFE0049C64D2}"/>
              </a:ext>
            </a:extLst>
          </p:cNvPr>
          <p:cNvSpPr txBox="1"/>
          <p:nvPr/>
        </p:nvSpPr>
        <p:spPr>
          <a:xfrm>
            <a:off x="2641586" y="745427"/>
            <a:ext cx="449073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457200" hangingPunct="1"/>
            <a:r>
              <a:rPr lang="nl-BE" sz="1800" kern="1200" dirty="0">
                <a:solidFill>
                  <a:prstClr val="black"/>
                </a:solidFill>
                <a:latin typeface="Arial Light"/>
                <a:ea typeface="Inter Semi Bold" panose="020B0502030000000004" pitchFamily="34" charset="0"/>
                <a:cs typeface="Arial"/>
              </a:rPr>
              <a:t>Wydarzenia Europejskiej Sieci  WPR– 2</a:t>
            </a:r>
            <a:endParaRPr lang="fr-FR" sz="1800" kern="1200" dirty="0">
              <a:solidFill>
                <a:prstClr val="black"/>
              </a:solidFill>
              <a:latin typeface="Arial Light" pitchFamily="2" charset="77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5D921ACF-0269-D307-190D-1000A2D003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8218552"/>
              </p:ext>
            </p:extLst>
          </p:nvPr>
        </p:nvGraphicFramePr>
        <p:xfrm>
          <a:off x="994254" y="1373948"/>
          <a:ext cx="7141577" cy="2474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8675">
                  <a:extLst>
                    <a:ext uri="{9D8B030D-6E8A-4147-A177-3AD203B41FA5}">
                      <a16:colId xmlns:a16="http://schemas.microsoft.com/office/drawing/2014/main" val="3168437840"/>
                    </a:ext>
                  </a:extLst>
                </a:gridCol>
                <a:gridCol w="1937471">
                  <a:extLst>
                    <a:ext uri="{9D8B030D-6E8A-4147-A177-3AD203B41FA5}">
                      <a16:colId xmlns:a16="http://schemas.microsoft.com/office/drawing/2014/main" val="2851176417"/>
                    </a:ext>
                  </a:extLst>
                </a:gridCol>
                <a:gridCol w="1515431">
                  <a:extLst>
                    <a:ext uri="{9D8B030D-6E8A-4147-A177-3AD203B41FA5}">
                      <a16:colId xmlns:a16="http://schemas.microsoft.com/office/drawing/2014/main" val="1730153782"/>
                    </a:ext>
                  </a:extLst>
                </a:gridCol>
              </a:tblGrid>
              <a:tr h="225939"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err="1">
                          <a:latin typeface="Arial"/>
                          <a:cs typeface="Arial"/>
                        </a:rPr>
                        <a:t>Nazwa</a:t>
                      </a:r>
                      <a:r>
                        <a:rPr lang="en-GB" sz="1200" b="1" noProof="0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en-GB" sz="1200" b="1" noProof="0" dirty="0" err="1">
                          <a:latin typeface="Arial"/>
                          <a:cs typeface="Arial"/>
                        </a:rPr>
                        <a:t>wydarzenia</a:t>
                      </a:r>
                      <a:endParaRPr lang="en-GB" sz="1200" b="1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 err="1">
                          <a:latin typeface="Arial"/>
                          <a:cs typeface="Arial"/>
                        </a:rPr>
                        <a:t>Miejsce</a:t>
                      </a:r>
                      <a:endParaRPr lang="en-GB" sz="1200" b="1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 anchor="ctr"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noProof="0" dirty="0">
                          <a:latin typeface="Arial"/>
                          <a:cs typeface="Arial"/>
                        </a:rPr>
                        <a:t>Data</a:t>
                      </a:r>
                    </a:p>
                  </a:txBody>
                  <a:tcPr marL="64561" marR="64561" marT="32280" marB="32280" anchor="ctr"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219842"/>
                  </a:ext>
                </a:extLst>
              </a:tr>
              <a:tr h="172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latin typeface="Arial"/>
                          <a:cs typeface="Arial"/>
                          <a:hlinkClick r:id="rId3"/>
                        </a:rPr>
                        <a:t>1</a:t>
                      </a:r>
                      <a:r>
                        <a:rPr lang="en-GB" sz="1200" b="0" baseline="30000" noProof="0" dirty="0">
                          <a:latin typeface="Arial"/>
                          <a:cs typeface="Arial"/>
                          <a:hlinkClick r:id="rId3"/>
                        </a:rPr>
                        <a:t>st</a:t>
                      </a:r>
                      <a:r>
                        <a:rPr lang="en-GB" sz="1200" b="0" noProof="0" dirty="0">
                          <a:latin typeface="Arial"/>
                          <a:cs typeface="Arial"/>
                          <a:hlinkClick r:id="rId3"/>
                        </a:rPr>
                        <a:t> National Networks Meeting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F1EDEA">
                        <a:alpha val="1960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Omiš</a:t>
                      </a:r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,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Chorwacja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F1EDEA">
                        <a:alpha val="1960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22 - 23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marca</a:t>
                      </a:r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 2023</a:t>
                      </a:r>
                    </a:p>
                  </a:txBody>
                  <a:tcPr marL="64561" marR="64561" marT="32280" marB="32280">
                    <a:solidFill>
                      <a:srgbClr val="F1EDEA">
                        <a:alpha val="1960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919046"/>
                  </a:ext>
                </a:extLst>
              </a:tr>
              <a:tr h="25867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200" b="0" kern="1200" dirty="0">
                          <a:solidFill>
                            <a:srgbClr val="2463C1"/>
                          </a:solidFill>
                          <a:latin typeface="Arial"/>
                          <a:ea typeface="+mn-ea"/>
                          <a:cs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Good Practice Workshop: </a:t>
                      </a:r>
                      <a:r>
                        <a:rPr lang="fr-BE" sz="1200" b="0" kern="1200" dirty="0" err="1">
                          <a:solidFill>
                            <a:srgbClr val="2463C1"/>
                          </a:solidFill>
                          <a:latin typeface="Arial"/>
                          <a:ea typeface="+mn-ea"/>
                          <a:cs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Designing</a:t>
                      </a:r>
                      <a:r>
                        <a:rPr lang="fr-BE" sz="1200" b="0" kern="1200" dirty="0">
                          <a:solidFill>
                            <a:srgbClr val="2463C1"/>
                          </a:solidFill>
                          <a:latin typeface="Arial"/>
                          <a:ea typeface="+mn-ea"/>
                          <a:cs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good </a:t>
                      </a:r>
                      <a:r>
                        <a:rPr lang="fr-BE" sz="1200" b="0" kern="1200" dirty="0" err="1">
                          <a:solidFill>
                            <a:srgbClr val="2463C1"/>
                          </a:solidFill>
                          <a:latin typeface="Arial"/>
                          <a:ea typeface="+mn-ea"/>
                          <a:cs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evaluation</a:t>
                      </a:r>
                      <a:r>
                        <a:rPr lang="fr-BE" sz="1200" b="0" kern="1200" dirty="0">
                          <a:solidFill>
                            <a:srgbClr val="2463C1"/>
                          </a:solidFill>
                          <a:latin typeface="Arial"/>
                          <a:ea typeface="+mn-ea"/>
                          <a:cs typeface="Arial"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 plans for the new CAP</a:t>
                      </a:r>
                      <a:endParaRPr lang="fr-BE" sz="1200" b="0" kern="1200" dirty="0">
                        <a:solidFill>
                          <a:srgbClr val="2463C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49A691">
                        <a:alpha val="1960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noProof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Praga</a:t>
                      </a:r>
                      <a:r>
                        <a:rPr lang="en-GB" sz="1200" b="0" kern="1200" noProof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GB" sz="1200" b="0" kern="1200" noProof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Czechy</a:t>
                      </a:r>
                      <a:endParaRPr lang="en-GB" sz="1200" b="0" kern="1200" noProof="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49A691">
                        <a:alpha val="1960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kern="1200" noProof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30 - 31 </a:t>
                      </a:r>
                      <a:r>
                        <a:rPr lang="en-GB" sz="1200" b="0" kern="1200" noProof="0" dirty="0" err="1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marca</a:t>
                      </a:r>
                      <a:r>
                        <a:rPr lang="en-GB" sz="1200" b="0" kern="1200" noProof="0" dirty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Arial"/>
                        </a:rPr>
                        <a:t> 2023</a:t>
                      </a:r>
                    </a:p>
                  </a:txBody>
                  <a:tcPr marL="64561" marR="64561" marT="32280" marB="32280">
                    <a:solidFill>
                      <a:srgbClr val="49A691">
                        <a:alpha val="1960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17909"/>
                  </a:ext>
                </a:extLst>
              </a:tr>
              <a:tr h="279362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200" b="0" noProof="0" dirty="0">
                          <a:latin typeface="Arial"/>
                          <a:cs typeface="Arial"/>
                          <a:hlinkClick r:id="rId5"/>
                        </a:rPr>
                        <a:t>Workshop ‘Innovative arable crop protection – using pesticides sustainably’ 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F1EDEA">
                        <a:alpha val="1960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Amsterdam,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Niderlandy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F1EDEA">
                        <a:alpha val="1960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19 - 21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kwietnia</a:t>
                      </a:r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 2023</a:t>
                      </a:r>
                    </a:p>
                  </a:txBody>
                  <a:tcPr marL="64561" marR="64561" marT="32280" marB="32280">
                    <a:solidFill>
                      <a:srgbClr val="F1EDEA">
                        <a:alpha val="1960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619146"/>
                  </a:ext>
                </a:extLst>
              </a:tr>
              <a:tr h="2586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latin typeface="Arial"/>
                          <a:cs typeface="Arial"/>
                          <a:hlinkClick r:id="rId6"/>
                        </a:rPr>
                        <a:t>Workshop on animal welfare and innovation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49A691">
                        <a:alpha val="203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Hanower</a:t>
                      </a:r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,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Niemcy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49A691">
                        <a:alpha val="2039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9 - 11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maja</a:t>
                      </a:r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 2023</a:t>
                      </a:r>
                    </a:p>
                  </a:txBody>
                  <a:tcPr marL="64561" marR="64561" marT="32280" marB="32280">
                    <a:solidFill>
                      <a:srgbClr val="49A691">
                        <a:alpha val="2039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049638"/>
                  </a:ext>
                </a:extLst>
              </a:tr>
              <a:tr h="2818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latin typeface="Arial"/>
                          <a:cs typeface="Arial"/>
                          <a:hlinkClick r:id="rId7"/>
                        </a:rPr>
                        <a:t>Good Practice Workshop: Addressing CAP Strategic Plan data gaps to demonstrate impact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F1EDEA">
                        <a:alpha val="1960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Malmö,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Szwecja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F1EDEA">
                        <a:alpha val="1960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8 - 9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czerwca</a:t>
                      </a:r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 2023</a:t>
                      </a:r>
                    </a:p>
                  </a:txBody>
                  <a:tcPr marL="64561" marR="64561" marT="32280" marB="32280">
                    <a:solidFill>
                      <a:srgbClr val="F1EDEA">
                        <a:alpha val="1960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643542"/>
                  </a:ext>
                </a:extLst>
              </a:tr>
              <a:tr h="1721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>
                          <a:latin typeface="Arial"/>
                          <a:cs typeface="Arial"/>
                          <a:hlinkClick r:id="rId8"/>
                        </a:rPr>
                        <a:t>Seminar AKIS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49A691">
                        <a:alpha val="1960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Wilno,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Litwa</a:t>
                      </a:r>
                      <a:endParaRPr lang="en-GB" sz="1200" b="0" noProof="0" dirty="0">
                        <a:latin typeface="Arial"/>
                        <a:cs typeface="Arial"/>
                      </a:endParaRPr>
                    </a:p>
                  </a:txBody>
                  <a:tcPr marL="64561" marR="64561" marT="32280" marB="32280">
                    <a:solidFill>
                      <a:srgbClr val="49A691">
                        <a:alpha val="1960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14 - 15 </a:t>
                      </a:r>
                      <a:r>
                        <a:rPr lang="en-GB" sz="1200" b="0" noProof="0" dirty="0" err="1">
                          <a:latin typeface="Arial"/>
                          <a:cs typeface="Arial"/>
                        </a:rPr>
                        <a:t>czewrca</a:t>
                      </a:r>
                      <a:r>
                        <a:rPr lang="en-GB" sz="1200" b="0" noProof="0" dirty="0">
                          <a:latin typeface="Arial"/>
                          <a:cs typeface="Arial"/>
                        </a:rPr>
                        <a:t> 2023</a:t>
                      </a:r>
                    </a:p>
                  </a:txBody>
                  <a:tcPr marL="64561" marR="64561" marT="32280" marB="32280">
                    <a:solidFill>
                      <a:srgbClr val="49A691">
                        <a:alpha val="1960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35180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2A16CE93-AB08-9A2E-E8B4-367B9DD367DD}"/>
              </a:ext>
            </a:extLst>
          </p:cNvPr>
          <p:cNvSpPr/>
          <p:nvPr/>
        </p:nvSpPr>
        <p:spPr>
          <a:xfrm>
            <a:off x="6222131" y="461597"/>
            <a:ext cx="2772401" cy="316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 hangingPunct="1"/>
            <a:endParaRPr lang="en-BE" sz="1800" kern="120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258291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7A92C-86A7-1F82-9B3E-F8532FCF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Montserrat" panose="00000500000000000000" pitchFamily="2" charset="-18"/>
              </a:rPr>
              <a:t>Europejska</a:t>
            </a:r>
            <a:r>
              <a:rPr lang="en-US" sz="3600" dirty="0">
                <a:latin typeface="Montserrat" panose="00000500000000000000" pitchFamily="2" charset="-18"/>
              </a:rPr>
              <a:t> </a:t>
            </a:r>
            <a:r>
              <a:rPr lang="en-US" sz="3600" dirty="0" err="1">
                <a:latin typeface="Montserrat" panose="00000500000000000000" pitchFamily="2" charset="-18"/>
              </a:rPr>
              <a:t>Sieć</a:t>
            </a:r>
            <a:r>
              <a:rPr lang="en-US" sz="3600" dirty="0">
                <a:latin typeface="Montserrat" panose="00000500000000000000" pitchFamily="2" charset="-18"/>
              </a:rPr>
              <a:t> WPR</a:t>
            </a:r>
            <a:endParaRPr lang="en-IE" sz="3600" dirty="0">
              <a:latin typeface="Montserrat" panose="00000500000000000000" pitchFamily="2" charset="-18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6BFE2-92E8-65C3-8D5B-09451762FD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 err="1">
                <a:latin typeface="Montserrat" panose="00000500000000000000" pitchFamily="2" charset="-18"/>
              </a:rPr>
              <a:t>Tematy</a:t>
            </a:r>
            <a:r>
              <a:rPr lang="en-US" sz="2000" dirty="0">
                <a:latin typeface="Montserrat" panose="00000500000000000000" pitchFamily="2" charset="-18"/>
              </a:rPr>
              <a:t> </a:t>
            </a:r>
            <a:r>
              <a:rPr lang="en-US" sz="2000" dirty="0" err="1">
                <a:latin typeface="Montserrat" panose="00000500000000000000" pitchFamily="2" charset="-18"/>
              </a:rPr>
              <a:t>wiodące</a:t>
            </a:r>
            <a:r>
              <a:rPr lang="en-US" sz="2000" dirty="0">
                <a:latin typeface="Montserrat" panose="00000500000000000000" pitchFamily="2" charset="-18"/>
              </a:rPr>
              <a:t> 2023-2024</a:t>
            </a:r>
            <a:endParaRPr lang="en-IE" sz="2000" dirty="0">
              <a:latin typeface="Montserrat" panose="00000500000000000000" pitchFamily="2" charset="-18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15D45-F4CC-A32E-DFC9-20385D201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>
              <a:spcBef>
                <a:spcPts val="600"/>
              </a:spcBef>
            </a:pPr>
            <a:r>
              <a:rPr lang="en-US" dirty="0" err="1"/>
              <a:t>Grupy</a:t>
            </a:r>
            <a:r>
              <a:rPr lang="en-US" dirty="0"/>
              <a:t> </a:t>
            </a:r>
            <a:r>
              <a:rPr lang="en-US" dirty="0" err="1"/>
              <a:t>tematyczne</a:t>
            </a:r>
            <a:r>
              <a:rPr lang="en-US" dirty="0"/>
              <a:t> </a:t>
            </a:r>
            <a:r>
              <a:rPr lang="en-US" dirty="0" err="1"/>
              <a:t>wspierające</a:t>
            </a:r>
            <a:r>
              <a:rPr lang="en-US" dirty="0"/>
              <a:t> </a:t>
            </a:r>
            <a:r>
              <a:rPr lang="en-US" dirty="0" err="1"/>
              <a:t>wdrażanie</a:t>
            </a:r>
            <a:r>
              <a:rPr lang="en-US" dirty="0"/>
              <a:t> PS WPR</a:t>
            </a:r>
          </a:p>
          <a:p>
            <a:pPr lvl="1">
              <a:spcBef>
                <a:spcPts val="600"/>
              </a:spcBef>
            </a:pPr>
            <a:r>
              <a:rPr lang="en-US" dirty="0" err="1"/>
              <a:t>ekoschematy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err="1"/>
              <a:t>kompetencje</a:t>
            </a:r>
            <a:r>
              <a:rPr lang="en-US" dirty="0"/>
              <a:t> </a:t>
            </a:r>
            <a:r>
              <a:rPr lang="en-US" dirty="0" err="1"/>
              <a:t>zawodowe</a:t>
            </a:r>
            <a:r>
              <a:rPr lang="en-US" dirty="0"/>
              <a:t> i </a:t>
            </a:r>
            <a:r>
              <a:rPr lang="en-US" dirty="0" err="1"/>
              <a:t>społeczne</a:t>
            </a:r>
            <a:r>
              <a:rPr lang="en-US" dirty="0"/>
              <a:t> </a:t>
            </a:r>
            <a:r>
              <a:rPr lang="en-US" dirty="0" err="1"/>
              <a:t>dla</a:t>
            </a:r>
            <a:r>
              <a:rPr lang="en-US" dirty="0"/>
              <a:t> </a:t>
            </a:r>
            <a:r>
              <a:rPr lang="en-US" dirty="0" err="1"/>
              <a:t>obszarów</a:t>
            </a:r>
            <a:r>
              <a:rPr lang="en-US" dirty="0"/>
              <a:t> </a:t>
            </a:r>
            <a:r>
              <a:rPr lang="en-US" dirty="0" err="1"/>
              <a:t>wiejskich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err="1"/>
              <a:t>wdrażanie</a:t>
            </a:r>
            <a:r>
              <a:rPr lang="en-US" dirty="0"/>
              <a:t> PS WPR – </a:t>
            </a:r>
            <a:r>
              <a:rPr lang="en-US" dirty="0" err="1"/>
              <a:t>rola</a:t>
            </a:r>
            <a:r>
              <a:rPr lang="en-US" dirty="0"/>
              <a:t> i </a:t>
            </a:r>
            <a:r>
              <a:rPr lang="en-US" dirty="0" err="1"/>
              <a:t>funkcjonowanie</a:t>
            </a:r>
            <a:r>
              <a:rPr lang="en-US" dirty="0"/>
              <a:t> </a:t>
            </a:r>
            <a:r>
              <a:rPr lang="en-US" dirty="0" err="1"/>
              <a:t>Komitetów</a:t>
            </a:r>
            <a:r>
              <a:rPr lang="en-US" dirty="0"/>
              <a:t> </a:t>
            </a:r>
            <a:r>
              <a:rPr lang="en-US" dirty="0" err="1"/>
              <a:t>Monitorujących</a:t>
            </a:r>
            <a:endParaRPr lang="en-US" dirty="0"/>
          </a:p>
          <a:p>
            <a:r>
              <a:rPr lang="en-US" dirty="0" err="1"/>
              <a:t>Grupy</a:t>
            </a:r>
            <a:r>
              <a:rPr lang="en-US" dirty="0"/>
              <a:t> </a:t>
            </a:r>
            <a:r>
              <a:rPr lang="en-US" dirty="0" err="1"/>
              <a:t>fokusowe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rzecz</a:t>
            </a:r>
            <a:r>
              <a:rPr lang="en-US" dirty="0"/>
              <a:t> </a:t>
            </a:r>
            <a:r>
              <a:rPr lang="en-US" dirty="0" err="1"/>
              <a:t>innowacji</a:t>
            </a:r>
            <a:r>
              <a:rPr lang="en-US" dirty="0"/>
              <a:t> i </a:t>
            </a:r>
            <a:r>
              <a:rPr lang="en-US" dirty="0" err="1"/>
              <a:t>wymiany</a:t>
            </a:r>
            <a:r>
              <a:rPr lang="en-US" dirty="0"/>
              <a:t> </a:t>
            </a:r>
            <a:r>
              <a:rPr lang="en-US" dirty="0" err="1"/>
              <a:t>wiedzy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err="1"/>
              <a:t>rolnictwo</a:t>
            </a:r>
            <a:r>
              <a:rPr lang="en-US" dirty="0"/>
              <a:t> </a:t>
            </a:r>
            <a:r>
              <a:rPr lang="en-US" dirty="0" err="1"/>
              <a:t>regenracyjne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rzecz</a:t>
            </a:r>
            <a:r>
              <a:rPr lang="en-US" dirty="0"/>
              <a:t> </a:t>
            </a:r>
            <a:r>
              <a:rPr lang="en-US" dirty="0" err="1"/>
              <a:t>zdrowej</a:t>
            </a:r>
            <a:r>
              <a:rPr lang="en-US" dirty="0"/>
              <a:t> </a:t>
            </a:r>
            <a:r>
              <a:rPr lang="en-US" dirty="0" err="1"/>
              <a:t>gleby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err="1"/>
              <a:t>uprawa</a:t>
            </a:r>
            <a:r>
              <a:rPr lang="en-US" dirty="0"/>
              <a:t> </a:t>
            </a:r>
            <a:r>
              <a:rPr lang="en-US" dirty="0" err="1"/>
              <a:t>roślin</a:t>
            </a:r>
            <a:r>
              <a:rPr lang="en-US" dirty="0"/>
              <a:t> </a:t>
            </a:r>
            <a:r>
              <a:rPr lang="en-US" dirty="0" err="1"/>
              <a:t>wysokobiałkowych</a:t>
            </a:r>
            <a:endParaRPr lang="en-US" dirty="0"/>
          </a:p>
          <a:p>
            <a:pPr lvl="1">
              <a:spcBef>
                <a:spcPts val="600"/>
              </a:spcBef>
            </a:pPr>
            <a:r>
              <a:rPr lang="en-US" dirty="0" err="1"/>
              <a:t>konkurencyjne</a:t>
            </a:r>
            <a:r>
              <a:rPr lang="en-US" dirty="0"/>
              <a:t> i </a:t>
            </a:r>
            <a:r>
              <a:rPr lang="en-US" dirty="0" err="1"/>
              <a:t>odporne</a:t>
            </a:r>
            <a:r>
              <a:rPr lang="en-US" dirty="0"/>
              <a:t> </a:t>
            </a:r>
            <a:r>
              <a:rPr lang="en-US" dirty="0" err="1"/>
              <a:t>obszary</a:t>
            </a:r>
            <a:r>
              <a:rPr lang="en-US" dirty="0"/>
              <a:t> </a:t>
            </a:r>
            <a:r>
              <a:rPr lang="en-US" dirty="0" err="1"/>
              <a:t>górskie</a:t>
            </a:r>
            <a:endParaRPr lang="en-US" dirty="0"/>
          </a:p>
          <a:p>
            <a:pPr lvl="1"/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183C23-93B1-1AE3-935A-91C5398725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6440" y="404511"/>
            <a:ext cx="2987040" cy="116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43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5;p27">
            <a:extLst>
              <a:ext uri="{FF2B5EF4-FFF2-40B4-BE49-F238E27FC236}">
                <a16:creationId xmlns:a16="http://schemas.microsoft.com/office/drawing/2014/main" id="{E7CC84ED-24FB-A02A-D1D9-8514CFBB7943}"/>
              </a:ext>
            </a:extLst>
          </p:cNvPr>
          <p:cNvSpPr/>
          <p:nvPr/>
        </p:nvSpPr>
        <p:spPr>
          <a:xfrm>
            <a:off x="0" y="0"/>
            <a:ext cx="9144000" cy="4557132"/>
          </a:xfrm>
          <a:prstGeom prst="rect">
            <a:avLst/>
          </a:prstGeom>
          <a:gradFill flip="none" rotWithShape="1">
            <a:gsLst>
              <a:gs pos="0">
                <a:srgbClr val="7D0F5C">
                  <a:lumMod val="89000"/>
                </a:srgbClr>
              </a:gs>
              <a:gs pos="23000">
                <a:srgbClr val="7D0F5C">
                  <a:lumMod val="89000"/>
                </a:srgbClr>
              </a:gs>
              <a:gs pos="69000">
                <a:srgbClr val="7D0F5C">
                  <a:lumMod val="75000"/>
                </a:srgbClr>
              </a:gs>
              <a:gs pos="97000">
                <a:srgbClr val="7D0F5C">
                  <a:lumMod val="7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algn="l" defTabSz="914400"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350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686D90B7-6DFD-45D8-28AF-E0F99C015C43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52437" y="558363"/>
            <a:ext cx="8239125" cy="3440406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Montserrat ExtraBold" pitchFamily="2" charset="-18"/>
              </a:rPr>
              <a:t>D</a:t>
            </a:r>
            <a:r>
              <a:rPr lang="pl-PL" sz="5400" dirty="0" err="1">
                <a:solidFill>
                  <a:schemeClr val="bg1"/>
                </a:solidFill>
                <a:latin typeface="Montserrat ExtraBold" pitchFamily="2" charset="-18"/>
              </a:rPr>
              <a:t>zięk</a:t>
            </a:r>
            <a:r>
              <a:rPr lang="en-US" sz="5400" dirty="0" err="1">
                <a:solidFill>
                  <a:schemeClr val="bg1"/>
                </a:solidFill>
                <a:latin typeface="Montserrat ExtraBold" pitchFamily="2" charset="-18"/>
              </a:rPr>
              <a:t>uję</a:t>
            </a:r>
            <a:r>
              <a:rPr lang="pl-PL" sz="5400" dirty="0">
                <a:solidFill>
                  <a:schemeClr val="bg1"/>
                </a:solidFill>
                <a:latin typeface="Montserrat ExtraBold" pitchFamily="2" charset="-18"/>
              </a:rPr>
              <a:t> za uwagę</a:t>
            </a:r>
          </a:p>
          <a:p>
            <a:pPr algn="ctr"/>
            <a:b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</a:br>
            <a:br>
              <a:rPr lang="pl-PL" sz="2400" b="0" i="1" dirty="0">
                <a:solidFill>
                  <a:schemeClr val="bg1"/>
                </a:solidFill>
                <a:latin typeface="Montserrat" pitchFamily="2" charset="-18"/>
              </a:rPr>
            </a:br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Paweł Krzeczunowicz</a:t>
            </a:r>
          </a:p>
          <a:p>
            <a:pPr algn="ctr"/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CDR </a:t>
            </a:r>
            <a:r>
              <a:rPr lang="en-US" sz="2400" b="0" i="1" dirty="0" err="1">
                <a:solidFill>
                  <a:schemeClr val="bg1"/>
                </a:solidFill>
                <a:latin typeface="Montserrat" pitchFamily="2" charset="-18"/>
              </a:rPr>
              <a:t>Oddział</a:t>
            </a:r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 Warszawa</a:t>
            </a:r>
          </a:p>
          <a:p>
            <a:pPr algn="ctr"/>
            <a:r>
              <a:rPr lang="en-US" sz="2400" b="0" i="1" dirty="0">
                <a:solidFill>
                  <a:schemeClr val="bg1"/>
                </a:solidFill>
                <a:latin typeface="Montserrat" pitchFamily="2" charset="-18"/>
              </a:rPr>
              <a:t>warszawa@cdr.gov.pl</a:t>
            </a:r>
            <a:endParaRPr lang="pl-PL" sz="2400" b="0" i="1" dirty="0">
              <a:solidFill>
                <a:schemeClr val="bg1"/>
              </a:solidFill>
              <a:latin typeface="Montserrat" pitchFamily="2" charset="-18"/>
            </a:endParaRPr>
          </a:p>
        </p:txBody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ED45FAE0-D739-5864-921C-301DC1E7A7B8}"/>
              </a:ext>
            </a:extLst>
          </p:cNvPr>
          <p:cNvGrpSpPr/>
          <p:nvPr/>
        </p:nvGrpSpPr>
        <p:grpSpPr>
          <a:xfrm>
            <a:off x="551621" y="4675451"/>
            <a:ext cx="8040758" cy="1116390"/>
            <a:chOff x="551621" y="4675451"/>
            <a:chExt cx="8040758" cy="1116390"/>
          </a:xfrm>
        </p:grpSpPr>
        <p:sp>
          <p:nvSpPr>
            <p:cNvPr id="8" name="Europejski Fundusz Rolny na rzecz Rozwoju Obszarów Wiejskich: Europa Inwestująca w obszary wiejskie.…">
              <a:extLst>
                <a:ext uri="{FF2B5EF4-FFF2-40B4-BE49-F238E27FC236}">
                  <a16:creationId xmlns:a16="http://schemas.microsoft.com/office/drawing/2014/main" id="{0CA8F103-5FFD-45AA-F85D-69C5A58A0DFA}"/>
                </a:ext>
              </a:extLst>
            </p:cNvPr>
            <p:cNvSpPr txBox="1"/>
            <p:nvPr/>
          </p:nvSpPr>
          <p:spPr>
            <a:xfrm>
              <a:off x="551621" y="5436597"/>
              <a:ext cx="8040758" cy="35524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lIns="0" tIns="0" rIns="0" bIns="0">
              <a:normAutofit/>
            </a:bodyPr>
            <a:lstStyle/>
            <a:p>
              <a:pPr defTabSz="168593">
                <a:defRPr sz="1300">
                  <a:solidFill>
                    <a:srgbClr val="000000"/>
                  </a:solidFill>
                  <a:latin typeface="Lato Regular"/>
                  <a:ea typeface="Lato Regular"/>
                  <a:cs typeface="Lato Regular"/>
                  <a:sym typeface="Lato Regular"/>
                </a:defRPr>
              </a:pPr>
              <a:r>
                <a:rPr sz="1000" dirty="0" err="1">
                  <a:latin typeface="Montserrat" pitchFamily="2" charset="-18"/>
                </a:rPr>
                <a:t>Europejski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Fundusz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Rolny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na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rzecz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Rozwoju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Obszarów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Wiejskich</a:t>
              </a:r>
              <a:r>
                <a:rPr sz="1000" dirty="0">
                  <a:latin typeface="Montserrat" pitchFamily="2" charset="-18"/>
                </a:rPr>
                <a:t>: Europa </a:t>
              </a:r>
              <a:r>
                <a:rPr sz="1000" dirty="0" err="1">
                  <a:latin typeface="Montserrat" pitchFamily="2" charset="-18"/>
                </a:rPr>
                <a:t>Inwestująca</a:t>
              </a:r>
              <a:r>
                <a:rPr sz="1000" dirty="0">
                  <a:latin typeface="Montserrat" pitchFamily="2" charset="-18"/>
                </a:rPr>
                <a:t> w </a:t>
              </a:r>
              <a:r>
                <a:rPr sz="1000" dirty="0" err="1">
                  <a:latin typeface="Montserrat" pitchFamily="2" charset="-18"/>
                </a:rPr>
                <a:t>obszary</a:t>
              </a:r>
              <a:r>
                <a:rPr sz="1000" dirty="0">
                  <a:latin typeface="Montserrat" pitchFamily="2" charset="-18"/>
                </a:rPr>
                <a:t> </a:t>
              </a:r>
              <a:r>
                <a:rPr sz="1000" dirty="0" err="1">
                  <a:latin typeface="Montserrat" pitchFamily="2" charset="-18"/>
                </a:rPr>
                <a:t>wiejskie</a:t>
              </a:r>
              <a:r>
                <a:rPr sz="1000" dirty="0">
                  <a:latin typeface="Montserrat" pitchFamily="2" charset="-18"/>
                </a:rPr>
                <a:t>.</a:t>
              </a:r>
            </a:p>
          </p:txBody>
        </p:sp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2000A940-925D-7E86-2375-30A502E2F0B2}"/>
                </a:ext>
              </a:extLst>
            </p:cNvPr>
            <p:cNvGrpSpPr/>
            <p:nvPr/>
          </p:nvGrpSpPr>
          <p:grpSpPr>
            <a:xfrm>
              <a:off x="994960" y="4675451"/>
              <a:ext cx="7154079" cy="627089"/>
              <a:chOff x="639863" y="4513736"/>
              <a:chExt cx="7154079" cy="627089"/>
            </a:xfrm>
          </p:grpSpPr>
          <p:pic>
            <p:nvPicPr>
              <p:cNvPr id="10" name="Grafika 9">
                <a:extLst>
                  <a:ext uri="{FF2B5EF4-FFF2-40B4-BE49-F238E27FC236}">
                    <a16:creationId xmlns:a16="http://schemas.microsoft.com/office/drawing/2014/main" id="{C3C9BE80-B8C2-C20D-D270-0D17D6428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823372" y="4513736"/>
                <a:ext cx="970570" cy="627089"/>
              </a:xfrm>
              <a:prstGeom prst="rect">
                <a:avLst/>
              </a:prstGeom>
            </p:spPr>
          </p:pic>
          <p:pic>
            <p:nvPicPr>
              <p:cNvPr id="11" name="Obraz 10">
                <a:extLst>
                  <a:ext uri="{FF2B5EF4-FFF2-40B4-BE49-F238E27FC236}">
                    <a16:creationId xmlns:a16="http://schemas.microsoft.com/office/drawing/2014/main" id="{58796FE8-9B92-D8C1-20B3-DC24006221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93005" y="4513736"/>
                <a:ext cx="1515002" cy="624305"/>
              </a:xfrm>
              <a:prstGeom prst="rect">
                <a:avLst/>
              </a:prstGeom>
            </p:spPr>
          </p:pic>
          <p:pic>
            <p:nvPicPr>
              <p:cNvPr id="12" name="Grafika 11">
                <a:extLst>
                  <a:ext uri="{FF2B5EF4-FFF2-40B4-BE49-F238E27FC236}">
                    <a16:creationId xmlns:a16="http://schemas.microsoft.com/office/drawing/2014/main" id="{17636EBB-8147-9799-8619-8438DDE49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39863" y="4513736"/>
                <a:ext cx="940631" cy="627088"/>
              </a:xfrm>
              <a:prstGeom prst="rect">
                <a:avLst/>
              </a:prstGeom>
            </p:spPr>
          </p:pic>
          <p:pic>
            <p:nvPicPr>
              <p:cNvPr id="13" name="Obraz 12">
                <a:extLst>
                  <a:ext uri="{FF2B5EF4-FFF2-40B4-BE49-F238E27FC236}">
                    <a16:creationId xmlns:a16="http://schemas.microsoft.com/office/drawing/2014/main" id="{764572F7-C564-5707-0A9A-EEE8E79278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0518" y="4514857"/>
                <a:ext cx="690343" cy="62596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6342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"/>
    </mc:Choice>
    <mc:Fallback xmlns="">
      <p:transition advClick="0" advTm="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6C247-718B-2495-1C12-BA766A029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45" y="0"/>
            <a:ext cx="78123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5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933E32-BDB0-1116-0667-2B23F0970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845" y="0"/>
            <a:ext cx="78123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E94F21-1484-6487-70A3-08D4EAA60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080" y="0"/>
            <a:ext cx="886784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0FC6A3-D2EE-B959-677F-05C658CA92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64"/>
            <a:ext cx="9144000" cy="543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5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721EDD-D0AE-6DC8-6A51-CEBDFB5A1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6" y="0"/>
            <a:ext cx="909898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3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AD672E-D967-70DA-24FB-05136C1AB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90"/>
            <a:ext cx="9144000" cy="568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1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C90585-A477-4296-5BFE-0BF10FAC8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792" y="0"/>
            <a:ext cx="692841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14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U CAP Network 2">
  <a:themeElements>
    <a:clrScheme name="EUCAP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FB928"/>
      </a:accent1>
      <a:accent2>
        <a:srgbClr val="ED7D31"/>
      </a:accent2>
      <a:accent3>
        <a:srgbClr val="F5C300"/>
      </a:accent3>
      <a:accent4>
        <a:srgbClr val="8FB928"/>
      </a:accent4>
      <a:accent5>
        <a:srgbClr val="ED7D30"/>
      </a:accent5>
      <a:accent6>
        <a:srgbClr val="28468D"/>
      </a:accent6>
      <a:hlink>
        <a:srgbClr val="0563C1"/>
      </a:hlink>
      <a:folHlink>
        <a:srgbClr val="954F72"/>
      </a:folHlink>
    </a:clrScheme>
    <a:fontScheme name="Test">
      <a:majorFont>
        <a:latin typeface="Comfortaa"/>
        <a:ea typeface=""/>
        <a:cs typeface=""/>
      </a:majorFont>
      <a:minorFont>
        <a:latin typeface="Comforta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3" id="{9479CE12-A904-544B-B162-27141DB53194}" vid="{C7BCD793-B138-FE42-8125-4A9FEFACABBA}"/>
    </a:ext>
  </a:extLst>
</a:theme>
</file>

<file path=ppt/theme/theme4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473</Words>
  <Application>Microsoft Office PowerPoint</Application>
  <PresentationFormat>On-screen Show (16:10)</PresentationFormat>
  <Paragraphs>99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Arial </vt:lpstr>
      <vt:lpstr>Arial Black</vt:lpstr>
      <vt:lpstr>Arial Light</vt:lpstr>
      <vt:lpstr>Arial Narrow</vt:lpstr>
      <vt:lpstr>Calibri</vt:lpstr>
      <vt:lpstr>Comfortaa</vt:lpstr>
      <vt:lpstr>Helvetica Neue</vt:lpstr>
      <vt:lpstr>Helvetica Neue Medium</vt:lpstr>
      <vt:lpstr>Montserrat</vt:lpstr>
      <vt:lpstr>Montserrat ExtraBold</vt:lpstr>
      <vt:lpstr>21_BasicWhite</vt:lpstr>
      <vt:lpstr>Office Theme</vt:lpstr>
      <vt:lpstr>EU CAP Network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Europejska Sieć WPR</vt:lpstr>
      <vt:lpstr>PowerPoint Presentation</vt:lpstr>
      <vt:lpstr>PowerPoint Presentation</vt:lpstr>
      <vt:lpstr>PowerPoint Presentation</vt:lpstr>
      <vt:lpstr>PowerPoint Presentation</vt:lpstr>
      <vt:lpstr>Europejska Sieć WPR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 KOBIET WIEJSKICH  „KOBIETY  TO DOBRY  KLIMAT”</dc:title>
  <dc:creator>Dominika Długosz-Dzierżanowska</dc:creator>
  <cp:lastModifiedBy>Pawel Krzeczunowicz</cp:lastModifiedBy>
  <cp:revision>27</cp:revision>
  <dcterms:modified xsi:type="dcterms:W3CDTF">2023-06-21T07:09:45Z</dcterms:modified>
</cp:coreProperties>
</file>